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36" name="Title Text"/>
          <p:cNvSpPr txBox="1"/>
          <p:nvPr>
            <p:ph type="title"/>
          </p:nvPr>
        </p:nvSpPr>
        <p:spPr>
          <a:xfrm>
            <a:off x="3851671" y="464343"/>
            <a:ext cx="16680658" cy="1964532"/>
          </a:xfrm>
          <a:prstGeom prst="rect">
            <a:avLst/>
          </a:prstGeom>
        </p:spPr>
        <p:txBody>
          <a:bodyPr anchor="b">
            <a:noAutofit/>
          </a:bodyPr>
          <a:lstStyle>
            <a:lvl1pPr algn="l">
              <a:defRPr b="0" sz="5800">
                <a:latin typeface="Helvetica Neue Light"/>
                <a:ea typeface="Helvetica Neue Light"/>
                <a:cs typeface="Helvetica Neue Light"/>
                <a:sym typeface="Helvetica Neue Light"/>
              </a:defRPr>
            </a:lvl1pPr>
          </a:lstStyle>
          <a:p>
            <a:pPr/>
            <a:r>
              <a:t>Title Text</a:t>
            </a:r>
          </a:p>
        </p:txBody>
      </p:sp>
      <p:sp>
        <p:nvSpPr>
          <p:cNvPr id="137" name="Body Level One…"/>
          <p:cNvSpPr txBox="1"/>
          <p:nvPr>
            <p:ph type="body" idx="1"/>
          </p:nvPr>
        </p:nvSpPr>
        <p:spPr>
          <a:xfrm>
            <a:off x="3851671" y="3268265"/>
            <a:ext cx="16680658" cy="9233298"/>
          </a:xfrm>
          <a:prstGeom prst="rect">
            <a:avLst/>
          </a:prstGeom>
        </p:spPr>
        <p:txBody>
          <a:bodyPr anchor="t">
            <a:noAutofit/>
          </a:bodyPr>
          <a:lstStyle>
            <a:lvl1pPr marL="369276" indent="-369276">
              <a:spcBef>
                <a:spcPts val="6700"/>
              </a:spcBef>
              <a:buSzPct val="100000"/>
              <a:defRPr sz="3600">
                <a:solidFill>
                  <a:srgbClr val="747474"/>
                </a:solidFill>
                <a:latin typeface="Helvetica Neue"/>
                <a:ea typeface="Helvetica Neue"/>
                <a:cs typeface="Helvetica Neue"/>
                <a:sym typeface="Helvetica Neue"/>
              </a:defRPr>
            </a:lvl1pPr>
            <a:lvl2pPr marL="813776" indent="-369276">
              <a:spcBef>
                <a:spcPts val="6700"/>
              </a:spcBef>
              <a:buSzPct val="100000"/>
              <a:defRPr sz="3600">
                <a:solidFill>
                  <a:srgbClr val="747474"/>
                </a:solidFill>
                <a:latin typeface="Helvetica Neue"/>
                <a:ea typeface="Helvetica Neue"/>
                <a:cs typeface="Helvetica Neue"/>
                <a:sym typeface="Helvetica Neue"/>
              </a:defRPr>
            </a:lvl2pPr>
            <a:lvl3pPr marL="1258276" indent="-369276">
              <a:spcBef>
                <a:spcPts val="6700"/>
              </a:spcBef>
              <a:buSzPct val="100000"/>
              <a:defRPr sz="3600">
                <a:solidFill>
                  <a:srgbClr val="747474"/>
                </a:solidFill>
                <a:latin typeface="Helvetica Neue"/>
                <a:ea typeface="Helvetica Neue"/>
                <a:cs typeface="Helvetica Neue"/>
                <a:sym typeface="Helvetica Neue"/>
              </a:defRPr>
            </a:lvl3pPr>
            <a:lvl4pPr marL="1702776" indent="-369276">
              <a:spcBef>
                <a:spcPts val="6700"/>
              </a:spcBef>
              <a:buSzPct val="100000"/>
              <a:defRPr sz="3600">
                <a:solidFill>
                  <a:srgbClr val="747474"/>
                </a:solidFill>
                <a:latin typeface="Helvetica Neue"/>
                <a:ea typeface="Helvetica Neue"/>
                <a:cs typeface="Helvetica Neue"/>
                <a:sym typeface="Helvetica Neue"/>
              </a:defRPr>
            </a:lvl4pPr>
            <a:lvl5pPr marL="2147276" indent="-369276">
              <a:spcBef>
                <a:spcPts val="6700"/>
              </a:spcBef>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46" name="Title Text"/>
          <p:cNvSpPr txBox="1"/>
          <p:nvPr>
            <p:ph type="title"/>
          </p:nvPr>
        </p:nvSpPr>
        <p:spPr>
          <a:xfrm>
            <a:off x="3851671" y="464343"/>
            <a:ext cx="16680658" cy="1964532"/>
          </a:xfrm>
          <a:prstGeom prst="rect">
            <a:avLst/>
          </a:prstGeom>
        </p:spPr>
        <p:txBody>
          <a:bodyPr anchor="b">
            <a:noAutofit/>
          </a:bodyPr>
          <a:lstStyle>
            <a:lvl1pPr algn="l">
              <a:defRPr b="0" sz="5800">
                <a:latin typeface="Helvetica Neue Light"/>
                <a:ea typeface="Helvetica Neue Light"/>
                <a:cs typeface="Helvetica Neue Light"/>
                <a:sym typeface="Helvetica Neue Light"/>
              </a:defRPr>
            </a:lvl1pPr>
          </a:lstStyle>
          <a:p>
            <a:pPr/>
            <a:r>
              <a:t>Title Text</a:t>
            </a:r>
          </a:p>
        </p:txBody>
      </p:sp>
      <p:sp>
        <p:nvSpPr>
          <p:cNvPr id="147"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4" name="Title Text"/>
          <p:cNvSpPr txBox="1"/>
          <p:nvPr>
            <p:ph type="title"/>
          </p:nvPr>
        </p:nvSpPr>
        <p:spPr>
          <a:xfrm>
            <a:off x="4833937" y="357187"/>
            <a:ext cx="14716126" cy="3429001"/>
          </a:xfrm>
          <a:prstGeom prst="rect">
            <a:avLst/>
          </a:prstGeom>
        </p:spPr>
        <p:txBody>
          <a:bodyPr/>
          <a:lstStyle>
            <a:lvl1pPr>
              <a:defRPr b="0">
                <a:latin typeface="+mn-lt"/>
                <a:ea typeface="+mn-ea"/>
                <a:cs typeface="+mn-cs"/>
                <a:sym typeface="Helvetica Light"/>
              </a:defRPr>
            </a:lvl1pPr>
          </a:lstStyle>
          <a:p>
            <a:pPr/>
            <a:r>
              <a:t>Title Text</a:t>
            </a:r>
          </a:p>
        </p:txBody>
      </p:sp>
      <p:sp>
        <p:nvSpPr>
          <p:cNvPr id="155" name="Body Level One…"/>
          <p:cNvSpPr txBox="1"/>
          <p:nvPr>
            <p:ph type="body" sz="half" idx="1"/>
          </p:nvPr>
        </p:nvSpPr>
        <p:spPr>
          <a:xfrm>
            <a:off x="4833937" y="3893343"/>
            <a:ext cx="14716126" cy="8036720"/>
          </a:xfrm>
          <a:prstGeom prst="rect">
            <a:avLst/>
          </a:prstGeom>
        </p:spPr>
        <p:txBody>
          <a:bodyPr/>
          <a:lstStyle>
            <a:lvl1pPr marL="521368" indent="-521368">
              <a:spcBef>
                <a:spcPts val="5900"/>
              </a:spcBef>
              <a:buSzPct val="100000"/>
              <a:defRPr sz="5200"/>
            </a:lvl1pPr>
            <a:lvl2pPr marL="902368" indent="-521368">
              <a:spcBef>
                <a:spcPts val="5900"/>
              </a:spcBef>
              <a:buSzPct val="100000"/>
              <a:defRPr sz="5200"/>
            </a:lvl2pPr>
            <a:lvl3pPr marL="1283368" indent="-521368">
              <a:spcBef>
                <a:spcPts val="5900"/>
              </a:spcBef>
              <a:buSzPct val="100000"/>
              <a:defRPr sz="5200"/>
            </a:lvl3pPr>
            <a:lvl4pPr marL="1664368" indent="-521368">
              <a:spcBef>
                <a:spcPts val="5900"/>
              </a:spcBef>
              <a:buSzPct val="100000"/>
              <a:defRPr sz="5200"/>
            </a:lvl4pPr>
            <a:lvl5pPr marL="2045368" indent="-521368">
              <a:spcBef>
                <a:spcPts val="5900"/>
              </a:spcBef>
              <a:buSzPct val="100000"/>
              <a:defRPr sz="5200"/>
            </a:lvl5pPr>
          </a:lstStyle>
          <a:p>
            <a:pPr/>
            <a:r>
              <a:t>Body Level One</a:t>
            </a:r>
          </a:p>
          <a:p>
            <a:pPr lvl="1"/>
            <a:r>
              <a:t>Body Level Two</a:t>
            </a:r>
          </a:p>
          <a:p>
            <a:pPr lvl="2"/>
            <a:r>
              <a:t>Body Level Three</a:t>
            </a:r>
          </a:p>
          <a:p>
            <a:pPr lvl="3"/>
            <a:r>
              <a:t>Body Level Four</a:t>
            </a:r>
          </a:p>
          <a:p>
            <a:pPr lvl="4"/>
            <a:r>
              <a:t>Body Level Five</a:t>
            </a:r>
          </a:p>
        </p:txBody>
      </p:sp>
      <p:sp>
        <p:nvSpPr>
          <p:cNvPr id="156" name="Slide Number"/>
          <p:cNvSpPr txBox="1"/>
          <p:nvPr>
            <p:ph type="sldNum" sz="quarter" idx="2"/>
          </p:nvPr>
        </p:nvSpPr>
        <p:spPr>
          <a:xfrm>
            <a:off x="11935813" y="13001625"/>
            <a:ext cx="494513" cy="511175"/>
          </a:xfrm>
          <a:prstGeom prst="rect">
            <a:avLst/>
          </a:prstGeom>
        </p:spPr>
        <p:txBody>
          <a:bodyPr>
            <a:spAutoFit/>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3" name="Slide Number"/>
          <p:cNvSpPr txBox="1"/>
          <p:nvPr>
            <p:ph type="sldNum" sz="quarter" idx="2"/>
          </p:nvPr>
        </p:nvSpPr>
        <p:spPr>
          <a:xfrm>
            <a:off x="11952882" y="13019484"/>
            <a:ext cx="460376" cy="498476"/>
          </a:xfrm>
          <a:prstGeom prst="rect">
            <a:avLst/>
          </a:prstGeom>
        </p:spPr>
        <p:txBody>
          <a:bodyPr>
            <a:spAutoFit/>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2">
    <p:spTree>
      <p:nvGrpSpPr>
        <p:cNvPr id="1" name=""/>
        <p:cNvGrpSpPr/>
        <p:nvPr/>
      </p:nvGrpSpPr>
      <p:grpSpPr>
        <a:xfrm>
          <a:off x="0" y="0"/>
          <a:ext cx="0" cy="0"/>
          <a:chOff x="0" y="0"/>
          <a:chExt cx="0" cy="0"/>
        </a:xfrm>
      </p:grpSpPr>
      <p:sp>
        <p:nvSpPr>
          <p:cNvPr id="170" name="Google Shape;14;p3"/>
          <p:cNvSpPr/>
          <p:nvPr/>
        </p:nvSpPr>
        <p:spPr>
          <a:xfrm>
            <a:off x="1458244" y="12285133"/>
            <a:ext cx="21467202" cy="1"/>
          </a:xfrm>
          <a:prstGeom prst="line">
            <a:avLst/>
          </a:prstGeom>
          <a:ln w="25400">
            <a:solidFill>
              <a:srgbClr val="FFFFFF"/>
            </a:solidFill>
            <a:miter lim="400000"/>
          </a:ln>
        </p:spPr>
        <p:txBody>
          <a:bodyPr lIns="0" tIns="0" rIns="0" bIns="0"/>
          <a:lstStyle/>
          <a:p>
            <a:pPr algn="l" defTabSz="2438400">
              <a:defRPr sz="3600">
                <a:latin typeface="Arial"/>
                <a:ea typeface="Arial"/>
                <a:cs typeface="Arial"/>
                <a:sym typeface="Arial"/>
              </a:defRPr>
            </a:pPr>
          </a:p>
        </p:txBody>
      </p:sp>
      <p:pic>
        <p:nvPicPr>
          <p:cNvPr id="171" name="Google Shape;15;p3" descr="Google Shape;15;p3"/>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172" name="Slide Number"/>
          <p:cNvSpPr txBox="1"/>
          <p:nvPr>
            <p:ph type="sldNum" sz="quarter" idx="2"/>
          </p:nvPr>
        </p:nvSpPr>
        <p:spPr>
          <a:xfrm>
            <a:off x="11941357" y="13081000"/>
            <a:ext cx="488950" cy="505889"/>
          </a:xfrm>
          <a:prstGeom prst="rect">
            <a:avLst/>
          </a:prstGeom>
        </p:spPr>
        <p:txBody>
          <a:bodyPr lIns="54533" tIns="54533" rIns="54533" bIns="54533">
            <a:spAutoFit/>
          </a:bodyPr>
          <a:lstStyle>
            <a:lvl1pPr defTabSz="2438400">
              <a:defRPr sz="2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79" name="Title Text"/>
          <p:cNvSpPr txBox="1"/>
          <p:nvPr>
            <p:ph type="title"/>
          </p:nvPr>
        </p:nvSpPr>
        <p:spPr>
          <a:xfrm>
            <a:off x="831221" y="1985533"/>
            <a:ext cx="22721601" cy="5473601"/>
          </a:xfrm>
          <a:prstGeom prst="rect">
            <a:avLst/>
          </a:prstGeom>
        </p:spPr>
        <p:txBody>
          <a:bodyPr lIns="243799" tIns="243799" rIns="243799" bIns="243799" anchor="b"/>
          <a:lstStyle>
            <a:lvl1pPr defTabSz="2438400">
              <a:defRPr b="0" sz="13800">
                <a:latin typeface="Arial"/>
                <a:ea typeface="Arial"/>
                <a:cs typeface="Arial"/>
                <a:sym typeface="Arial"/>
              </a:defRPr>
            </a:lvl1pPr>
          </a:lstStyle>
          <a:p>
            <a:pPr/>
            <a:r>
              <a:t>Title Text</a:t>
            </a:r>
          </a:p>
        </p:txBody>
      </p:sp>
      <p:sp>
        <p:nvSpPr>
          <p:cNvPr id="180" name="Body Level One…"/>
          <p:cNvSpPr txBox="1"/>
          <p:nvPr>
            <p:ph type="body" sz="quarter" idx="1"/>
          </p:nvPr>
        </p:nvSpPr>
        <p:spPr>
          <a:xfrm>
            <a:off x="831199" y="7557666"/>
            <a:ext cx="22721602" cy="2113601"/>
          </a:xfrm>
          <a:prstGeom prst="rect">
            <a:avLst/>
          </a:prstGeom>
        </p:spPr>
        <p:txBody>
          <a:bodyPr lIns="243799" tIns="243799" rIns="243799" bIns="243799" anchor="t"/>
          <a:lstStyle>
            <a:lvl1pPr marL="914400" indent="-800100" algn="ctr" defTabSz="2438400">
              <a:buSzTx/>
              <a:buNone/>
              <a:defRPr sz="7400">
                <a:solidFill>
                  <a:srgbClr val="595959"/>
                </a:solidFill>
                <a:latin typeface="Arial"/>
                <a:ea typeface="Arial"/>
                <a:cs typeface="Arial"/>
                <a:sym typeface="Arial"/>
              </a:defRPr>
            </a:lvl1pPr>
            <a:lvl2pPr marL="914400" indent="-317500" algn="ctr" defTabSz="2438400">
              <a:buSzTx/>
              <a:buNone/>
              <a:defRPr sz="7400">
                <a:solidFill>
                  <a:srgbClr val="595959"/>
                </a:solidFill>
                <a:latin typeface="Arial"/>
                <a:ea typeface="Arial"/>
                <a:cs typeface="Arial"/>
                <a:sym typeface="Arial"/>
              </a:defRPr>
            </a:lvl2pPr>
            <a:lvl3pPr marL="914400" indent="139700" algn="ctr" defTabSz="2438400">
              <a:buSzTx/>
              <a:buNone/>
              <a:defRPr sz="7400">
                <a:solidFill>
                  <a:srgbClr val="595959"/>
                </a:solidFill>
                <a:latin typeface="Arial"/>
                <a:ea typeface="Arial"/>
                <a:cs typeface="Arial"/>
                <a:sym typeface="Arial"/>
              </a:defRPr>
            </a:lvl3pPr>
            <a:lvl4pPr marL="914400" indent="596900" algn="ctr" defTabSz="2438400">
              <a:buSzTx/>
              <a:buNone/>
              <a:defRPr sz="7400">
                <a:solidFill>
                  <a:srgbClr val="595959"/>
                </a:solidFill>
                <a:latin typeface="Arial"/>
                <a:ea typeface="Arial"/>
                <a:cs typeface="Arial"/>
                <a:sym typeface="Arial"/>
              </a:defRPr>
            </a:lvl4pPr>
            <a:lvl5pPr marL="914400" indent="1054100" algn="ctr" defTabSz="2438400">
              <a:buSzTx/>
              <a:buNone/>
              <a:defRPr sz="7400">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635000" y="1905000"/>
            <a:ext cx="23114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docs.google.com/forms/d/e/1FAIpQLSdhHsAe_zjXpmbSXQnYvbLaycIHuGmYLWdF_EZwtjDaNPBwQg/viewform" TargetMode="External"/><Relationship Id="rId4" Type="http://schemas.openxmlformats.org/officeDocument/2006/relationships/hyperlink" Target="https://airtable.com/shrVwJHPcmonsifdE" TargetMode="External"/><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ideashop.iit.edu/portal/" TargetMode="External"/><Relationship Id="rId3" Type="http://schemas.openxmlformats.org/officeDocument/2006/relationships/hyperlink" Target="https://ipro.iit.edu/class-resources/" TargetMode="External"/><Relationship Id="rId4" Type="http://schemas.openxmlformats.org/officeDocument/2006/relationships/hyperlink" Target="https://ots.iit.edu/classrooms-labs/lab-software" TargetMode="External"/><Relationship Id="rId5" Type="http://schemas.openxmlformats.org/officeDocument/2006/relationships/hyperlink" Target="https://wiki.ideashop.iit.edu/index.php?title=Computer_Software" TargetMode="External"/><Relationship Id="rId6"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 Id="rId3" Type="http://schemas.openxmlformats.org/officeDocument/2006/relationships/hyperlink" Target="https://thenounproject.com" TargetMode="External"/><Relationship Id="rId4" Type="http://schemas.openxmlformats.org/officeDocument/2006/relationships/hyperlink" Target="https://fontawesome.com/icons?d=gallery" TargetMode="External"/><Relationship Id="rId5" Type="http://schemas.openxmlformats.org/officeDocument/2006/relationships/hyperlink" Target="http://dryicons.com/free-icons/" TargetMode="External"/><Relationship Id="rId6" Type="http://schemas.openxmlformats.org/officeDocument/2006/relationships/hyperlink" Target="http://freebiesbug.com/psd-freebies/icons/" TargetMode="External"/><Relationship Id="rId7" Type="http://schemas.openxmlformats.org/officeDocument/2006/relationships/hyperlink" Target="https://unsplash.com" TargetMode="External"/><Relationship Id="rId8" Type="http://schemas.openxmlformats.org/officeDocument/2006/relationships/hyperlink" Target="https://pixabay.com" TargetMode="External"/><Relationship Id="rId9" Type="http://schemas.openxmlformats.org/officeDocument/2006/relationships/hyperlink" Target="http://www.freeimages.com" TargetMode="External"/><Relationship Id="rId10" Type="http://schemas.openxmlformats.org/officeDocument/2006/relationships/hyperlink" Target="https://www.pexels.com" TargetMode="External"/><Relationship Id="rId11" Type="http://schemas.openxmlformats.org/officeDocument/2006/relationships/hyperlink" Target="https://picjumbo.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 Id="rId3" Type="http://schemas.openxmlformats.org/officeDocument/2006/relationships/hyperlink" Target="https://www.wedistill.io/" TargetMode="External"/><Relationship Id="rId4" Type="http://schemas.openxmlformats.org/officeDocument/2006/relationships/hyperlink" Target="https://coverr.co/" TargetMode="External"/><Relationship Id="rId5" Type="http://schemas.openxmlformats.org/officeDocument/2006/relationships/hyperlink" Target="https://www.pexels.com/" TargetMode="External"/><Relationship Id="rId6" Type="http://schemas.openxmlformats.org/officeDocument/2006/relationships/hyperlink" Target="https://pixabay.com/" TargetMode="External"/><Relationship Id="rId7" Type="http://schemas.openxmlformats.org/officeDocument/2006/relationships/hyperlink" Target="https://www.videvo.net/" TargetMode="External"/><Relationship Id="rId8" Type="http://schemas.openxmlformats.org/officeDocument/2006/relationships/hyperlink" Target="https://www.videezy.com/" TargetMode="External"/><Relationship Id="rId9" Type="http://schemas.openxmlformats.org/officeDocument/2006/relationships/hyperlink" Target="https://www.vidsplay.com/" TargetMode="External"/><Relationship Id="rId10" Type="http://schemas.openxmlformats.org/officeDocument/2006/relationships/hyperlink" Target="https://mazwai.com/" TargetMode="External"/><Relationship Id="rId11" Type="http://schemas.openxmlformats.org/officeDocument/2006/relationships/hyperlink" Target="https://www.lifeofvids.com/" TargetMode="External"/><Relationship Id="rId12" Type="http://schemas.openxmlformats.org/officeDocument/2006/relationships/hyperlink" Target="https://dareful.com/" TargetMode="External"/><Relationship Id="rId13" Type="http://schemas.openxmlformats.org/officeDocument/2006/relationships/hyperlink" Target="https://www.splitshire.com/"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www.figma.com/" TargetMode="External"/><Relationship Id="rId4" Type="http://schemas.openxmlformats.org/officeDocument/2006/relationships/hyperlink" Target="https://www.youtube.com/watch?v=Saz6S1svYns" TargetMode="External"/><Relationship Id="rId5" Type="http://schemas.openxmlformats.org/officeDocument/2006/relationships/hyperlink" Target="https://www.sketch.com/" TargetMode="External"/><Relationship Id="rId6" Type="http://schemas.openxmlformats.org/officeDocument/2006/relationships/hyperlink" Target="https://www.youtube.com/watch?v=qywB0JHQeC4" TargetMode="External"/><Relationship Id="rId7" Type="http://schemas.openxmlformats.org/officeDocument/2006/relationships/hyperlink" Target="https://www.mockplus.com/" TargetMode="External"/><Relationship Id="rId8" Type="http://schemas.openxmlformats.org/officeDocument/2006/relationships/hyperlink" Target="https://www.youtube.com/watch?v=LGZDZ-L0ejo" TargetMode="External"/><Relationship Id="rId9" Type="http://schemas.openxmlformats.org/officeDocument/2006/relationships/hyperlink" Target="https://www.adobe.com/products/xd.html?sdid=12B9F15S&amp;mv=Search&amp;ef_id=Cj0KCQjw5oiMBhDtARIsAJi0qk1T_Z0ESERJV3N-1AOpBYm2OpC6_HaDM08IiF5PF6U4gk5Ld-5jmZ4aAo0mEALw_wcB:G:s&amp;s_kwcid=AL!3085!3!526748866754!e!!g!!adobe%20xd!1641846436!65452675151" TargetMode="External"/><Relationship Id="rId10" Type="http://schemas.openxmlformats.org/officeDocument/2006/relationships/hyperlink" Target="https://www.youtube.com/watch?v=JttI6YpmPGI" TargetMode="External"/><Relationship Id="rId11"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jpeg"/><Relationship Id="rId4"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2.jpeg"/><Relationship Id="rId4"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5.jpeg"/><Relationship Id="rId4"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6.jpeg"/><Relationship Id="rId4"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9.jpeg"/><Relationship Id="rId4"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rdkit.org/docs/GettingStartedInPython.html#list-of-available-descriptors"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geeksforgeeks.org/introduction-machine-learning/" TargetMode="External"/><Relationship Id="rId3" Type="http://schemas.openxmlformats.org/officeDocument/2006/relationships/hyperlink" Target="https://commons.wikimedia.org/wiki/File:Colored_neural_network.svg" TargetMode="External"/><Relationship Id="rId4" Type="http://schemas.openxmlformats.org/officeDocument/2006/relationships/hyperlink" Target="https://creativecommons.org/licenses/by-sa/3.0/deed.en"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airtable.com/shrVwJHPcmonsifdE" TargetMode="External"/><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 Id="rId3" Type="http://schemas.openxmlformats.org/officeDocument/2006/relationships/image" Target="../media/image5.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MobleyLab/drug-computing/tree/master/uci-pharmsci/lectures/free_energy_basics" TargetMode="External"/><Relationship Id="rId3" Type="http://schemas.openxmlformats.org/officeDocument/2006/relationships/hyperlink" Target="https://creativecommons.org/licenses/by/4.0/" TargetMode="External"/><Relationship Id="rId4" Type="http://schemas.openxmlformats.org/officeDocument/2006/relationships/hyperlink" Target="https://doi.org/10.1021/ci800058v" TargetMode="External"/><Relationship Id="rId5" Type="http://schemas.openxmlformats.org/officeDocument/2006/relationships/hyperlink" Target="https://doi.org/10.1021/ci800436c" TargetMode="External"/><Relationship Id="rId6" Type="http://schemas.openxmlformats.org/officeDocument/2006/relationships/hyperlink" Target="https://doi.org/10.1021/op100115u"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21/ci400187y" TargetMode="External"/><Relationship Id="rId3" Type="http://schemas.openxmlformats.org/officeDocument/2006/relationships/hyperlink" Target="https://doi.org/10.1186/s13321-020-0414-z" TargetMode="External"/><Relationship Id="rId4" Type="http://schemas.openxmlformats.org/officeDocument/2006/relationships/hyperlink" Target="https://creativecommons.org/licenses/by/4.0/"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 Id="rId3" Type="http://schemas.openxmlformats.org/officeDocument/2006/relationships/hyperlink" Target="https://drive.google.com/open?id=15A7AIBLMP4G4RzuQ9WOjQF_Vx562XN3K&amp;authuser=ipro@iit.edu&amp;usp=drive_f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hyperlink" Target="https://docs.google.com/forms/d/e/1FAIpQLSdhHsAe_zjXpmbSXQnYvbLaycIHuGmYLWdF_EZwtjDaNPBwQg/viewform" TargetMode="External"/><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11/16/2022"/>
          <p:cNvSpPr txBox="1"/>
          <p:nvPr>
            <p:ph type="title"/>
          </p:nvPr>
        </p:nvSpPr>
        <p:spPr>
          <a:prstGeom prst="rect">
            <a:avLst/>
          </a:prstGeom>
        </p:spPr>
        <p:txBody>
          <a:bodyPr/>
          <a:lstStyle/>
          <a:p>
            <a:pPr/>
            <a:r>
              <a:t>11/16/2022</a:t>
            </a:r>
          </a:p>
        </p:txBody>
      </p:sp>
      <p:sp>
        <p:nvSpPr>
          <p:cNvPr id="191" name="Quiz 3: Molecular Simulations…"/>
          <p:cNvSpPr txBox="1"/>
          <p:nvPr>
            <p:ph type="body" idx="1"/>
          </p:nvPr>
        </p:nvSpPr>
        <p:spPr>
          <a:prstGeom prst="rect">
            <a:avLst/>
          </a:prstGeom>
        </p:spPr>
        <p:txBody>
          <a:bodyPr/>
          <a:lstStyle/>
          <a:p>
            <a:pPr/>
            <a:r>
              <a:t>Quiz 3: Molecular Simulations</a:t>
            </a:r>
          </a:p>
          <a:p>
            <a:pPr/>
            <a:r>
              <a:t>Innovation Day</a:t>
            </a:r>
          </a:p>
          <a:p>
            <a:pPr/>
            <a:r>
              <a:t>Quantitative Structure-Property Relationships</a:t>
            </a:r>
          </a:p>
          <a:p>
            <a:pPr/>
            <a:r>
              <a:t>Solubility Prediction</a:t>
            </a:r>
          </a:p>
        </p:txBody>
      </p:sp>
      <p:sp>
        <p:nvSpPr>
          <p:cNvPr id="19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66"/>
        </a:solidFill>
      </p:bgPr>
    </p:bg>
    <p:spTree>
      <p:nvGrpSpPr>
        <p:cNvPr id="1" name=""/>
        <p:cNvGrpSpPr/>
        <p:nvPr/>
      </p:nvGrpSpPr>
      <p:grpSpPr>
        <a:xfrm>
          <a:off x="0" y="0"/>
          <a:ext cx="0" cy="0"/>
          <a:chOff x="0" y="0"/>
          <a:chExt cx="0" cy="0"/>
        </a:xfrm>
      </p:grpSpPr>
      <p:pic>
        <p:nvPicPr>
          <p:cNvPr id="230" name="Google Shape;118;p22" descr="Google Shape;118;p22"/>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31" name="Google Shape;119;p22"/>
          <p:cNvSpPr txBox="1"/>
          <p:nvPr/>
        </p:nvSpPr>
        <p:spPr>
          <a:xfrm>
            <a:off x="1019228" y="4750776"/>
            <a:ext cx="11172802" cy="417524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66666"/>
                </a:solidFill>
                <a:latin typeface="Helvetica Neue"/>
                <a:ea typeface="Helvetica Neue"/>
                <a:cs typeface="Helvetica Neue"/>
                <a:sym typeface="Helvetica Neue"/>
              </a:defRPr>
            </a:lvl1pPr>
          </a:lstStyle>
          <a:p>
            <a:pPr/>
            <a:r>
              <a:t>Poster Printing</a:t>
            </a:r>
          </a:p>
        </p:txBody>
      </p:sp>
      <p:sp>
        <p:nvSpPr>
          <p:cNvPr id="232" name="Google Shape;120;p22"/>
          <p:cNvSpPr txBox="1"/>
          <p:nvPr/>
        </p:nvSpPr>
        <p:spPr>
          <a:xfrm>
            <a:off x="12568258" y="580703"/>
            <a:ext cx="11172801" cy="964201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spcBef>
                <a:spcPts val="1300"/>
              </a:spcBef>
              <a:defRPr sz="4200">
                <a:solidFill>
                  <a:srgbClr val="666666"/>
                </a:solidFill>
                <a:latin typeface="Arial"/>
                <a:ea typeface="Arial"/>
                <a:cs typeface="Arial"/>
                <a:sym typeface="Arial"/>
              </a:defRPr>
            </a:pPr>
            <a:r>
              <a:t>The IPRO office is offering vouchers for teams to print 24” x 36” posters that can be mounted to foam core.</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Please visit the Kaplan Welcome Desk or the IPRO Help Desk for a voucher to print your poster at the MTCC Post Office (2 vouchers/team).</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Vouchers will become available from </a:t>
            </a:r>
            <a:r>
              <a:rPr b="1"/>
              <a:t>November 9th onwards.</a:t>
            </a:r>
            <a:endParaRPr b="1"/>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Foam core will be available at the Idea Shop from </a:t>
            </a:r>
            <a:r>
              <a:rPr b="1"/>
              <a:t>the week of November 14th.</a:t>
            </a:r>
          </a:p>
        </p:txBody>
      </p:sp>
      <p:pic>
        <p:nvPicPr>
          <p:cNvPr id="233" name="Google Shape;121;p22" descr="Google Shape;121;p22"/>
          <p:cNvPicPr>
            <a:picLocks noChangeAspect="1"/>
          </p:cNvPicPr>
          <p:nvPr/>
        </p:nvPicPr>
        <p:blipFill>
          <a:blip r:embed="rId3">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6E6E6"/>
        </a:solidFill>
      </p:bgPr>
    </p:bg>
    <p:spTree>
      <p:nvGrpSpPr>
        <p:cNvPr id="1" name=""/>
        <p:cNvGrpSpPr/>
        <p:nvPr/>
      </p:nvGrpSpPr>
      <p:grpSpPr>
        <a:xfrm>
          <a:off x="0" y="0"/>
          <a:ext cx="0" cy="0"/>
          <a:chOff x="0" y="0"/>
          <a:chExt cx="0" cy="0"/>
        </a:xfrm>
      </p:grpSpPr>
      <p:pic>
        <p:nvPicPr>
          <p:cNvPr id="235" name="Google Shape;126;p23" descr="Google Shape;126;p23"/>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36" name="Google Shape;127;p23"/>
          <p:cNvSpPr txBox="1"/>
          <p:nvPr/>
        </p:nvSpPr>
        <p:spPr>
          <a:xfrm>
            <a:off x="1019228" y="3724375"/>
            <a:ext cx="111728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b="1" sz="13200">
                <a:solidFill>
                  <a:srgbClr val="666666"/>
                </a:solidFill>
                <a:latin typeface="Helvetica Neue"/>
                <a:ea typeface="Helvetica Neue"/>
                <a:cs typeface="Helvetica Neue"/>
                <a:sym typeface="Helvetica Neue"/>
              </a:defRPr>
            </a:pPr>
            <a:r>
              <a:t>Event </a:t>
            </a:r>
          </a:p>
          <a:p>
            <a:pPr algn="l" defTabSz="2438400">
              <a:defRPr b="1" sz="13200">
                <a:solidFill>
                  <a:srgbClr val="666666"/>
                </a:solidFill>
                <a:latin typeface="Helvetica Neue"/>
                <a:ea typeface="Helvetica Neue"/>
                <a:cs typeface="Helvetica Neue"/>
                <a:sym typeface="Helvetica Neue"/>
              </a:defRPr>
            </a:pPr>
            <a:r>
              <a:t>Deadlines</a:t>
            </a:r>
          </a:p>
          <a:p>
            <a:pPr algn="l" defTabSz="2438400">
              <a:defRPr b="1" sz="13200">
                <a:solidFill>
                  <a:srgbClr val="666666"/>
                </a:solidFill>
                <a:latin typeface="Helvetica Neue"/>
                <a:ea typeface="Helvetica Neue"/>
                <a:cs typeface="Helvetica Neue"/>
                <a:sym typeface="Helvetica Neue"/>
              </a:defRPr>
            </a:pPr>
            <a:r>
              <a:t>&amp; Requests</a:t>
            </a:r>
          </a:p>
        </p:txBody>
      </p:sp>
      <p:sp>
        <p:nvSpPr>
          <p:cNvPr id="237" name="Google Shape;128;p23"/>
          <p:cNvSpPr txBox="1"/>
          <p:nvPr/>
        </p:nvSpPr>
        <p:spPr>
          <a:xfrm>
            <a:off x="12340059" y="4046016"/>
            <a:ext cx="11172801" cy="540271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should fill out </a:t>
            </a:r>
            <a:r>
              <a:rPr u="sng">
                <a:solidFill>
                  <a:srgbClr val="0097A7"/>
                </a:solidFill>
                <a:uFill>
                  <a:solidFill>
                    <a:srgbClr val="0097A7"/>
                  </a:solidFill>
                </a:uFill>
                <a:hlinkClick r:id="rId3" invalidUrl="" action="" tgtFrame="" tooltip="" history="1" highlightClick="0" endSnd="0"/>
              </a:rPr>
              <a:t>this request form</a:t>
            </a:r>
            <a:r>
              <a:t> by </a:t>
            </a:r>
            <a:r>
              <a:rPr b="1"/>
              <a:t>Friday, November 25 </a:t>
            </a:r>
            <a:r>
              <a:t>for any special requests for Innovation Day. We cannot honor any requests made after that date.</a:t>
            </a:r>
            <a:endParaRPr>
              <a:solidFill>
                <a:srgbClr val="BF9000"/>
              </a:solidFill>
            </a:endParaRPr>
          </a:p>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are required to submit their project deliverables by </a:t>
            </a:r>
            <a:r>
              <a:rPr b="1"/>
              <a:t>Wednesday November 30th </a:t>
            </a:r>
            <a:r>
              <a:rPr u="sng">
                <a:solidFill>
                  <a:srgbClr val="0097A7"/>
                </a:solidFill>
                <a:uFill>
                  <a:solidFill>
                    <a:srgbClr val="0097A7"/>
                  </a:solidFill>
                </a:uFill>
                <a:hlinkClick r:id="rId4" invalidUrl="" action="" tgtFrame="" tooltip="" history="1" highlightClick="0" endSnd="0"/>
              </a:rPr>
              <a:t>here</a:t>
            </a:r>
            <a:r>
              <a:rPr>
                <a:solidFill>
                  <a:srgbClr val="000000"/>
                </a:solidFill>
              </a:rPr>
              <a:t>.</a:t>
            </a:r>
            <a:endParaRPr>
              <a:solidFill>
                <a:srgbClr val="000000"/>
              </a:solidFill>
            </a:endParaRPr>
          </a:p>
          <a:p>
            <a:pPr marL="489857" indent="-489857" algn="l" defTabSz="2438400">
              <a:spcBef>
                <a:spcPts val="1300"/>
              </a:spcBef>
              <a:buClr>
                <a:srgbClr val="666666"/>
              </a:buClr>
              <a:buSzPts val="3600"/>
              <a:buFont typeface="Arial"/>
              <a:buChar char="●"/>
              <a:defRPr sz="3600">
                <a:solidFill>
                  <a:srgbClr val="666666"/>
                </a:solidFill>
                <a:latin typeface="Arial"/>
                <a:ea typeface="Arial"/>
                <a:cs typeface="Arial"/>
                <a:sym typeface="Arial"/>
              </a:defRPr>
            </a:pPr>
            <a:r>
              <a:t>Teams must have their project space set up by 9 AM on </a:t>
            </a:r>
            <a:r>
              <a:rPr b="1"/>
              <a:t>Friday, December 2nd</a:t>
            </a:r>
            <a:r>
              <a:t>.</a:t>
            </a:r>
          </a:p>
        </p:txBody>
      </p:sp>
      <p:pic>
        <p:nvPicPr>
          <p:cNvPr id="238" name="Google Shape;129;p23" descr="Google Shape;129;p23"/>
          <p:cNvPicPr>
            <a:picLocks noChangeAspect="1"/>
          </p:cNvPicPr>
          <p:nvPr/>
        </p:nvPicPr>
        <p:blipFill>
          <a:blip r:embed="rId5">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CE5CD"/>
        </a:solidFill>
      </p:bgPr>
    </p:bg>
    <p:spTree>
      <p:nvGrpSpPr>
        <p:cNvPr id="1" name=""/>
        <p:cNvGrpSpPr/>
        <p:nvPr/>
      </p:nvGrpSpPr>
      <p:grpSpPr>
        <a:xfrm>
          <a:off x="0" y="0"/>
          <a:ext cx="0" cy="0"/>
          <a:chOff x="0" y="0"/>
          <a:chExt cx="0" cy="0"/>
        </a:xfrm>
      </p:grpSpPr>
      <p:sp>
        <p:nvSpPr>
          <p:cNvPr id="240" name="Google Shape;134;p24"/>
          <p:cNvSpPr txBox="1"/>
          <p:nvPr/>
        </p:nvSpPr>
        <p:spPr>
          <a:xfrm>
            <a:off x="1561866" y="3837133"/>
            <a:ext cx="10257601" cy="574676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b="1" sz="12200">
                <a:solidFill>
                  <a:srgbClr val="89A6BA"/>
                </a:solidFill>
                <a:latin typeface="Helvetica Neue"/>
                <a:ea typeface="Helvetica Neue"/>
                <a:cs typeface="Helvetica Neue"/>
                <a:sym typeface="Helvetica Neue"/>
              </a:defRPr>
            </a:pPr>
            <a:r>
              <a:t>Prepping</a:t>
            </a:r>
            <a:r>
              <a:rPr b="0">
                <a:latin typeface="Arial"/>
                <a:ea typeface="Arial"/>
                <a:cs typeface="Arial"/>
                <a:sym typeface="Arial"/>
              </a:rPr>
              <a:t> </a:t>
            </a:r>
            <a:r>
              <a:t>For </a:t>
            </a:r>
          </a:p>
          <a:p>
            <a:pPr algn="l" defTabSz="2438400">
              <a:defRPr b="1" sz="12200">
                <a:solidFill>
                  <a:srgbClr val="89A6BA"/>
                </a:solidFill>
                <a:latin typeface="Helvetica Neue"/>
                <a:ea typeface="Helvetica Neue"/>
                <a:cs typeface="Helvetica Neue"/>
                <a:sym typeface="Helvetica Neue"/>
              </a:defRPr>
            </a:pPr>
            <a:r>
              <a:t>Innovation Day </a:t>
            </a:r>
          </a:p>
        </p:txBody>
      </p:sp>
      <p:sp>
        <p:nvSpPr>
          <p:cNvPr id="241" name="Google Shape;135;p24"/>
          <p:cNvSpPr txBox="1"/>
          <p:nvPr/>
        </p:nvSpPr>
        <p:spPr>
          <a:xfrm>
            <a:off x="11819453" y="863975"/>
            <a:ext cx="12192001" cy="10929762"/>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spcBef>
                <a:spcPts val="1000"/>
              </a:spcBef>
              <a:defRPr b="1" sz="3400">
                <a:solidFill>
                  <a:srgbClr val="89A6BA"/>
                </a:solidFill>
                <a:latin typeface="Arial"/>
                <a:ea typeface="Arial"/>
                <a:cs typeface="Arial"/>
                <a:sym typeface="Arial"/>
              </a:defRPr>
            </a:pPr>
            <a:r>
              <a:t>Make A Plan</a:t>
            </a:r>
          </a:p>
          <a:p>
            <a:pPr algn="l" defTabSz="2438400">
              <a:lnSpc>
                <a:spcPct val="90000"/>
              </a:lnSpc>
              <a:spcBef>
                <a:spcPts val="1000"/>
              </a:spcBef>
              <a:defRPr sz="3400">
                <a:solidFill>
                  <a:srgbClr val="89A6BA"/>
                </a:solidFill>
                <a:latin typeface="Arial"/>
                <a:ea typeface="Arial"/>
                <a:cs typeface="Arial"/>
                <a:sym typeface="Arial"/>
              </a:defRPr>
            </a:pPr>
            <a:r>
              <a:t>Envision the experience you wish to deliver, what is the sequence of movements, and set goals for that. </a:t>
            </a:r>
          </a:p>
          <a:p>
            <a:pPr algn="l" defTabSz="2438400">
              <a:lnSpc>
                <a:spcPct val="90000"/>
              </a:lnSpc>
              <a:spcBef>
                <a:spcPts val="1000"/>
              </a:spcBef>
              <a:defRPr sz="3600">
                <a:latin typeface="Arial"/>
                <a:ea typeface="Arial"/>
                <a:cs typeface="Arial"/>
                <a:sym typeface="Arial"/>
              </a:defRPr>
            </a:pPr>
            <a:endParaRPr b="1"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Visualize</a:t>
            </a:r>
            <a:endParaRPr>
              <a:solidFill>
                <a:srgbClr val="F162F1"/>
              </a:solidFill>
            </a:endParaRPr>
          </a:p>
          <a:p>
            <a:pPr algn="l" defTabSz="2438400">
              <a:lnSpc>
                <a:spcPct val="90000"/>
              </a:lnSpc>
              <a:spcBef>
                <a:spcPts val="1000"/>
              </a:spcBef>
              <a:defRPr sz="3400">
                <a:solidFill>
                  <a:srgbClr val="89A6BA"/>
                </a:solidFill>
                <a:latin typeface="Arial"/>
                <a:ea typeface="Arial"/>
                <a:cs typeface="Arial"/>
                <a:sym typeface="Arial"/>
              </a:defRPr>
            </a:pPr>
            <a:r>
              <a:t>Imagine the exhibition space, then sketch out how you plan to set up your table. How will you display your visuals, prototypes etc.</a:t>
            </a:r>
            <a:endParaRPr>
              <a:solidFill>
                <a:srgbClr val="F162F1"/>
              </a:solidFill>
            </a:endParaRPr>
          </a:p>
          <a:p>
            <a:pPr algn="l" defTabSz="2438400">
              <a:lnSpc>
                <a:spcPct val="90000"/>
              </a:lnSpc>
              <a:spcBef>
                <a:spcPts val="1000"/>
              </a:spcBef>
              <a:defRPr sz="3600">
                <a:latin typeface="Arial"/>
                <a:ea typeface="Arial"/>
                <a:cs typeface="Arial"/>
                <a:sym typeface="Arial"/>
              </a:defRPr>
            </a:pPr>
            <a:endParaRPr sz="3400">
              <a:solidFill>
                <a:srgbClr val="F162F1"/>
              </a:solidFill>
            </a:endParaRPr>
          </a:p>
          <a:p>
            <a:pPr algn="l" defTabSz="2438400">
              <a:spcBef>
                <a:spcPts val="1300"/>
              </a:spcBef>
              <a:defRPr b="1" sz="3400">
                <a:solidFill>
                  <a:srgbClr val="89A6BA"/>
                </a:solidFill>
                <a:latin typeface="Arial"/>
                <a:ea typeface="Arial"/>
                <a:cs typeface="Arial"/>
                <a:sym typeface="Arial"/>
              </a:defRPr>
            </a:pPr>
            <a:r>
              <a:t>Practice</a:t>
            </a:r>
            <a:endParaRPr>
              <a:solidFill>
                <a:srgbClr val="F162F1"/>
              </a:solidFill>
            </a:endParaRPr>
          </a:p>
          <a:p>
            <a:pPr algn="l" defTabSz="2438400">
              <a:lnSpc>
                <a:spcPct val="90000"/>
              </a:lnSpc>
              <a:spcBef>
                <a:spcPts val="1000"/>
              </a:spcBef>
              <a:defRPr sz="3400">
                <a:solidFill>
                  <a:srgbClr val="89A6BA"/>
                </a:solidFill>
                <a:latin typeface="Arial"/>
                <a:ea typeface="Arial"/>
                <a:cs typeface="Arial"/>
                <a:sym typeface="Arial"/>
              </a:defRPr>
            </a:pPr>
            <a:r>
              <a:t>What is the story you want to tell, how do you want the audience to feel and react. Presentations need to be 3-5 minutes.</a:t>
            </a:r>
            <a:endParaRPr>
              <a:solidFill>
                <a:srgbClr val="F162F1"/>
              </a:solidFill>
            </a:endParaRPr>
          </a:p>
          <a:p>
            <a:pPr algn="l" defTabSz="2438400">
              <a:lnSpc>
                <a:spcPct val="90000"/>
              </a:lnSpc>
              <a:spcBef>
                <a:spcPts val="1000"/>
              </a:spcBef>
              <a:defRPr sz="3600">
                <a:latin typeface="Arial"/>
                <a:ea typeface="Arial"/>
                <a:cs typeface="Arial"/>
                <a:sym typeface="Arial"/>
              </a:defRPr>
            </a:pPr>
            <a:endParaRPr b="1"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Work With Your Professors</a:t>
            </a:r>
          </a:p>
          <a:p>
            <a:pPr algn="l" defTabSz="2438400">
              <a:lnSpc>
                <a:spcPct val="90000"/>
              </a:lnSpc>
              <a:spcBef>
                <a:spcPts val="1000"/>
              </a:spcBef>
              <a:defRPr sz="3400">
                <a:solidFill>
                  <a:srgbClr val="89A6BA"/>
                </a:solidFill>
                <a:latin typeface="Arial"/>
                <a:ea typeface="Arial"/>
                <a:cs typeface="Arial"/>
                <a:sym typeface="Arial"/>
              </a:defRPr>
            </a:pPr>
            <a:r>
              <a:t>Professors can help determine ways to best portray your work</a:t>
            </a:r>
          </a:p>
          <a:p>
            <a:pPr algn="l" defTabSz="2438400">
              <a:lnSpc>
                <a:spcPct val="90000"/>
              </a:lnSpc>
              <a:spcBef>
                <a:spcPts val="1000"/>
              </a:spcBef>
              <a:defRPr sz="3600">
                <a:latin typeface="Arial"/>
                <a:ea typeface="Arial"/>
                <a:cs typeface="Arial"/>
                <a:sym typeface="Arial"/>
              </a:defRPr>
            </a:pPr>
            <a:endParaRPr sz="3400">
              <a:solidFill>
                <a:srgbClr val="89A6BA"/>
              </a:solidFill>
            </a:endParaRPr>
          </a:p>
          <a:p>
            <a:pPr algn="l" defTabSz="2438400">
              <a:lnSpc>
                <a:spcPct val="90000"/>
              </a:lnSpc>
              <a:spcBef>
                <a:spcPts val="1000"/>
              </a:spcBef>
              <a:defRPr b="1" sz="3400">
                <a:solidFill>
                  <a:srgbClr val="89A6BA"/>
                </a:solidFill>
                <a:latin typeface="Arial"/>
                <a:ea typeface="Arial"/>
                <a:cs typeface="Arial"/>
                <a:sym typeface="Arial"/>
              </a:defRPr>
            </a:pPr>
            <a:r>
              <a:t>Divide &amp; Conquer</a:t>
            </a:r>
          </a:p>
          <a:p>
            <a:pPr algn="l" defTabSz="2438400">
              <a:lnSpc>
                <a:spcPct val="90000"/>
              </a:lnSpc>
              <a:spcBef>
                <a:spcPts val="1000"/>
              </a:spcBef>
              <a:defRPr sz="3400">
                <a:solidFill>
                  <a:srgbClr val="89A6BA"/>
                </a:solidFill>
                <a:latin typeface="Arial"/>
                <a:ea typeface="Arial"/>
                <a:cs typeface="Arial"/>
                <a:sym typeface="Arial"/>
              </a:defRPr>
            </a:pPr>
            <a:r>
              <a:t>Everyone on the team needs to contribute, work to each others strengths.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Google Shape;140;p25"/>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44" name="Google Shape;141;p25" descr="Google Shape;141;p25"/>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45" name="Google Shape;142;p25"/>
          <p:cNvSpPr txBox="1"/>
          <p:nvPr/>
        </p:nvSpPr>
        <p:spPr>
          <a:xfrm>
            <a:off x="1458252" y="3450999"/>
            <a:ext cx="9102402" cy="6043614"/>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2800">
                <a:solidFill>
                  <a:srgbClr val="00B050"/>
                </a:solidFill>
                <a:latin typeface="Helvetica Neue"/>
                <a:ea typeface="Helvetica Neue"/>
                <a:cs typeface="Helvetica Neue"/>
                <a:sym typeface="Helvetica Neue"/>
              </a:defRPr>
            </a:lvl1pPr>
          </a:lstStyle>
          <a:p>
            <a:pPr/>
            <a:r>
              <a:t>Using Video &amp; Multimedia</a:t>
            </a:r>
          </a:p>
        </p:txBody>
      </p:sp>
      <p:sp>
        <p:nvSpPr>
          <p:cNvPr id="246" name="Google Shape;143;p25"/>
          <p:cNvSpPr txBox="1"/>
          <p:nvPr/>
        </p:nvSpPr>
        <p:spPr>
          <a:xfrm>
            <a:off x="12192008" y="2103175"/>
            <a:ext cx="11014399" cy="8091787"/>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991720" indent="-871070" algn="l" defTabSz="2438400">
              <a:buClr>
                <a:srgbClr val="00B050"/>
              </a:buClr>
              <a:buSzPts val="4400"/>
              <a:buFont typeface="Arial"/>
              <a:buChar char="●"/>
              <a:defRPr sz="4400">
                <a:solidFill>
                  <a:srgbClr val="00B050"/>
                </a:solidFill>
                <a:latin typeface="Arial"/>
                <a:ea typeface="Arial"/>
                <a:cs typeface="Arial"/>
                <a:sym typeface="Arial"/>
              </a:defRPr>
            </a:pPr>
            <a:r>
              <a:t>Video &amp; media is a great medium to tell your story and illicit emotion</a:t>
            </a:r>
          </a:p>
          <a:p>
            <a:pPr algn="l" defTabSz="2438400">
              <a:spcBef>
                <a:spcPts val="1300"/>
              </a:spcBef>
              <a:defRPr sz="3600">
                <a:latin typeface="Arial"/>
                <a:ea typeface="Arial"/>
                <a:cs typeface="Arial"/>
                <a:sym typeface="Arial"/>
              </a:defRPr>
            </a:pPr>
            <a:endParaRPr sz="4400">
              <a:solidFill>
                <a:srgbClr val="00B050"/>
              </a:solidFill>
            </a:endParaRPr>
          </a:p>
          <a:p>
            <a:pPr marL="991720" indent="-871070" algn="l" defTabSz="2438400">
              <a:spcBef>
                <a:spcPts val="1300"/>
              </a:spcBef>
              <a:buClr>
                <a:srgbClr val="00B050"/>
              </a:buClr>
              <a:buSzPts val="4400"/>
              <a:buFont typeface="Arial"/>
              <a:buChar char="●"/>
              <a:defRPr sz="4400">
                <a:solidFill>
                  <a:srgbClr val="00B050"/>
                </a:solidFill>
                <a:latin typeface="Arial"/>
                <a:ea typeface="Arial"/>
                <a:cs typeface="Arial"/>
                <a:sym typeface="Arial"/>
              </a:defRPr>
            </a:pPr>
            <a:r>
              <a:t>Remember audio will be hard to hear on Innovation Day</a:t>
            </a:r>
          </a:p>
          <a:p>
            <a:pPr algn="l" defTabSz="2438400">
              <a:spcBef>
                <a:spcPts val="1300"/>
              </a:spcBef>
              <a:defRPr sz="3600">
                <a:latin typeface="Arial"/>
                <a:ea typeface="Arial"/>
                <a:cs typeface="Arial"/>
                <a:sym typeface="Arial"/>
              </a:defRPr>
            </a:pPr>
            <a:endParaRPr sz="4400">
              <a:solidFill>
                <a:srgbClr val="00B050"/>
              </a:solidFill>
            </a:endParaRPr>
          </a:p>
          <a:p>
            <a:pPr marL="991720" indent="-871070" algn="l" defTabSz="2438400">
              <a:spcBef>
                <a:spcPts val="1300"/>
              </a:spcBef>
              <a:buClr>
                <a:srgbClr val="00B050"/>
              </a:buClr>
              <a:buSzPts val="4400"/>
              <a:buFont typeface="Arial"/>
              <a:buChar char="●"/>
              <a:defRPr sz="4400">
                <a:solidFill>
                  <a:srgbClr val="00B050"/>
                </a:solidFill>
                <a:latin typeface="Arial"/>
                <a:ea typeface="Arial"/>
                <a:cs typeface="Arial"/>
                <a:sym typeface="Arial"/>
              </a:defRPr>
            </a:pPr>
            <a:r>
              <a:t>Videos &amp; animations can effectively demonstrate functions of your concept</a:t>
            </a:r>
          </a:p>
          <a:p>
            <a:pPr algn="l" defTabSz="2438400">
              <a:spcBef>
                <a:spcPts val="1300"/>
              </a:spcBef>
              <a:defRPr sz="3600">
                <a:latin typeface="Arial"/>
                <a:ea typeface="Arial"/>
                <a:cs typeface="Arial"/>
                <a:sym typeface="Arial"/>
              </a:defRPr>
            </a:pPr>
            <a:endParaRPr sz="4400">
              <a:solidFill>
                <a:srgbClr val="00B050"/>
              </a:solidFill>
            </a:endParaRPr>
          </a:p>
          <a:p>
            <a:pPr indent="457200" algn="l" defTabSz="2438400">
              <a:spcBef>
                <a:spcPts val="1300"/>
              </a:spcBef>
              <a:defRPr i="1" sz="4400">
                <a:solidFill>
                  <a:srgbClr val="00B050"/>
                </a:solidFill>
                <a:latin typeface="Arial"/>
                <a:ea typeface="Arial"/>
                <a:cs typeface="Arial"/>
                <a:sym typeface="Arial"/>
              </a:defRPr>
            </a:pPr>
            <a:r>
              <a:t>*Videos/ Media is not required for Innovation Day</a:t>
            </a:r>
          </a:p>
        </p:txBody>
      </p:sp>
      <p:pic>
        <p:nvPicPr>
          <p:cNvPr id="247" name="Google Shape;144;p25" descr="Google Shape;144;p25"/>
          <p:cNvPicPr>
            <a:picLocks noChangeAspect="1"/>
          </p:cNvPicPr>
          <p:nvPr/>
        </p:nvPicPr>
        <p:blipFill>
          <a:blip r:embed="rId3">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A9999"/>
        </a:solidFill>
      </p:bgPr>
    </p:bg>
    <p:spTree>
      <p:nvGrpSpPr>
        <p:cNvPr id="1" name=""/>
        <p:cNvGrpSpPr/>
        <p:nvPr/>
      </p:nvGrpSpPr>
      <p:grpSpPr>
        <a:xfrm>
          <a:off x="0" y="0"/>
          <a:ext cx="0" cy="0"/>
          <a:chOff x="0" y="0"/>
          <a:chExt cx="0" cy="0"/>
        </a:xfrm>
      </p:grpSpPr>
      <p:sp>
        <p:nvSpPr>
          <p:cNvPr id="249" name="Google Shape;149;p26"/>
          <p:cNvSpPr txBox="1"/>
          <p:nvPr/>
        </p:nvSpPr>
        <p:spPr>
          <a:xfrm>
            <a:off x="4529559" y="4308314"/>
            <a:ext cx="14300802" cy="220453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defTabSz="2438400">
              <a:lnSpc>
                <a:spcPct val="140000"/>
              </a:lnSpc>
              <a:defRPr b="1" sz="13800">
                <a:latin typeface="Helvetica Neue"/>
                <a:ea typeface="Helvetica Neue"/>
                <a:cs typeface="Helvetica Neue"/>
                <a:sym typeface="Helvetica Neue"/>
              </a:defRPr>
            </a:lvl1pPr>
          </a:lstStyle>
          <a:p>
            <a:pPr/>
            <a:r>
              <a:t>Resources</a:t>
            </a:r>
          </a:p>
        </p:txBody>
      </p:sp>
      <p:pic>
        <p:nvPicPr>
          <p:cNvPr id="250" name="Google Shape;150;p26" descr="Google Shape;150;p26"/>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oogle Shape;155;p27"/>
          <p:cNvSpPr txBox="1"/>
          <p:nvPr/>
        </p:nvSpPr>
        <p:spPr>
          <a:xfrm>
            <a:off x="1523999" y="868395"/>
            <a:ext cx="16360002" cy="86534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b="1" sz="5000">
                <a:solidFill>
                  <a:srgbClr val="2F2F2F"/>
                </a:solidFill>
                <a:latin typeface="Helvetica Neue"/>
                <a:ea typeface="Helvetica Neue"/>
                <a:cs typeface="Helvetica Neue"/>
                <a:sym typeface="Helvetica Neue"/>
              </a:defRPr>
            </a:lvl1pPr>
          </a:lstStyle>
          <a:p>
            <a:pPr/>
            <a:r>
              <a:t>IPRO Office Resources</a:t>
            </a:r>
          </a:p>
        </p:txBody>
      </p:sp>
      <p:sp>
        <p:nvSpPr>
          <p:cNvPr id="253" name="Google Shape;156;p27"/>
          <p:cNvSpPr txBox="1"/>
          <p:nvPr/>
        </p:nvSpPr>
        <p:spPr>
          <a:xfrm>
            <a:off x="1573122" y="3428807"/>
            <a:ext cx="12097734" cy="6399311"/>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defRPr b="1" sz="4200">
                <a:solidFill>
                  <a:srgbClr val="353535"/>
                </a:solidFill>
                <a:latin typeface="Arial"/>
                <a:ea typeface="Arial"/>
                <a:cs typeface="Arial"/>
                <a:sym typeface="Arial"/>
              </a:defRPr>
            </a:pPr>
            <a:r>
              <a:t>Supplies and Purchasing</a:t>
            </a:r>
          </a:p>
          <a:p>
            <a:pPr algn="l" defTabSz="2438400">
              <a:defRPr sz="3600">
                <a:latin typeface="Arial"/>
                <a:ea typeface="Arial"/>
                <a:cs typeface="Arial"/>
                <a:sym typeface="Arial"/>
              </a:defRPr>
            </a:pPr>
            <a:endParaRPr b="1" sz="4200">
              <a:solidFill>
                <a:srgbClr val="353535"/>
              </a:solidFill>
            </a:endParaRPr>
          </a:p>
          <a:p>
            <a:pPr marL="956128" indent="-816428" algn="l" defTabSz="2438400">
              <a:spcBef>
                <a:spcPts val="1000"/>
              </a:spcBef>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2" invalidUrl="" action="" tgtFrame="" tooltip="" history="1" highlightClick="0" endSnd="0"/>
              </a:rPr>
              <a:t>https://ideashop.iit.edu/portal/</a:t>
            </a:r>
          </a:p>
          <a:p>
            <a:pPr marL="956128" indent="-816428" algn="l" defTabSz="2438400">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3" invalidUrl="" action="" tgtFrame="" tooltip="" history="1" highlightClick="0" endSnd="0"/>
              </a:rPr>
              <a:t>https://ipro.iit.edu/class-resources/</a:t>
            </a:r>
          </a:p>
          <a:p>
            <a:pPr algn="l" defTabSz="2438400">
              <a:spcBef>
                <a:spcPts val="1000"/>
              </a:spcBef>
              <a:defRPr sz="3600">
                <a:latin typeface="Arial"/>
                <a:ea typeface="Arial"/>
                <a:cs typeface="Arial"/>
                <a:sym typeface="Arial"/>
              </a:defRPr>
            </a:pPr>
            <a:endParaRPr>
              <a:solidFill>
                <a:srgbClr val="353535"/>
              </a:solidFill>
            </a:endParaRPr>
          </a:p>
          <a:p>
            <a:pPr algn="l" defTabSz="2438400">
              <a:spcBef>
                <a:spcPts val="1000"/>
              </a:spcBef>
              <a:defRPr b="1" sz="4200">
                <a:solidFill>
                  <a:srgbClr val="353535"/>
                </a:solidFill>
                <a:latin typeface="Arial"/>
                <a:ea typeface="Arial"/>
                <a:cs typeface="Arial"/>
                <a:sym typeface="Arial"/>
              </a:defRPr>
            </a:pPr>
            <a:r>
              <a:t>Software on Campus</a:t>
            </a:r>
          </a:p>
          <a:p>
            <a:pPr algn="l" defTabSz="2438400">
              <a:spcBef>
                <a:spcPts val="1000"/>
              </a:spcBef>
              <a:defRPr sz="3600">
                <a:latin typeface="Arial"/>
                <a:ea typeface="Arial"/>
                <a:cs typeface="Arial"/>
                <a:sym typeface="Arial"/>
              </a:defRPr>
            </a:pPr>
            <a:endParaRPr b="1" sz="4200">
              <a:solidFill>
                <a:srgbClr val="353535"/>
              </a:solidFill>
            </a:endParaRPr>
          </a:p>
          <a:p>
            <a:pPr marL="956128" indent="-816428" algn="l" defTabSz="2438400">
              <a:spcBef>
                <a:spcPts val="1000"/>
              </a:spcBef>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4" invalidUrl="" action="" tgtFrame="" tooltip="" history="1" highlightClick="0" endSnd="0"/>
              </a:rPr>
              <a:t>https://ots.iit.edu/classrooms-labs/lab-software</a:t>
            </a:r>
          </a:p>
          <a:p>
            <a:pPr marL="956128" indent="-816428" algn="l" defTabSz="2438400">
              <a:buClr>
                <a:srgbClr val="353535"/>
              </a:buClr>
              <a:buSzPts val="3600"/>
              <a:buAutoNum type="arabicPeriod" startAt="1"/>
              <a:defRPr b="1" sz="3600" u="sng">
                <a:solidFill>
                  <a:srgbClr val="353535"/>
                </a:solidFill>
                <a:latin typeface="Arial"/>
                <a:ea typeface="Arial"/>
                <a:cs typeface="Arial"/>
                <a:sym typeface="Arial"/>
              </a:defRPr>
            </a:pPr>
            <a:r>
              <a:rPr>
                <a:solidFill>
                  <a:srgbClr val="0097A7"/>
                </a:solidFill>
                <a:uFill>
                  <a:solidFill>
                    <a:srgbClr val="0097A7"/>
                  </a:solidFill>
                </a:uFill>
                <a:hlinkClick r:id="rId5" invalidUrl="" action="" tgtFrame="" tooltip="" history="1" highlightClick="0" endSnd="0"/>
              </a:rPr>
              <a:t>https://wiki.ideashop.iit.edu/index.php?title=Computer_Software</a:t>
            </a:r>
          </a:p>
        </p:txBody>
      </p:sp>
      <p:pic>
        <p:nvPicPr>
          <p:cNvPr id="254" name="Google Shape;157;p27" descr="Google Shape;157;p27"/>
          <p:cNvPicPr>
            <a:picLocks noChangeAspect="1"/>
          </p:cNvPicPr>
          <p:nvPr/>
        </p:nvPicPr>
        <p:blipFill>
          <a:blip r:embed="rId6">
            <a:extLst/>
          </a:blip>
          <a:stretch>
            <a:fillRect/>
          </a:stretch>
        </p:blipFill>
        <p:spPr>
          <a:xfrm>
            <a:off x="17505600" y="12554466"/>
            <a:ext cx="5390865" cy="858068"/>
          </a:xfrm>
          <a:prstGeom prst="rect">
            <a:avLst/>
          </a:prstGeom>
          <a:ln w="12700">
            <a:miter lim="400000"/>
          </a:ln>
        </p:spPr>
      </p:pic>
      <p:sp>
        <p:nvSpPr>
          <p:cNvPr id="255" name="Google Shape;158;p27"/>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Google Shape;163;p28" descr="Google Shape;163;p28"/>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
        <p:nvSpPr>
          <p:cNvPr id="258" name="Google Shape;164;p28"/>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
        <p:nvSpPr>
          <p:cNvPr id="259" name="Google Shape;165;p28"/>
          <p:cNvSpPr txBox="1"/>
          <p:nvPr/>
        </p:nvSpPr>
        <p:spPr>
          <a:xfrm>
            <a:off x="1507399" y="872264"/>
            <a:ext cx="10752935" cy="854415"/>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nchor="ctr">
            <a:spAutoFit/>
          </a:bodyPr>
          <a:lstStyle>
            <a:lvl1pPr algn="l" defTabSz="2438400">
              <a:lnSpc>
                <a:spcPct val="70000"/>
              </a:lnSpc>
              <a:defRPr b="1" sz="5000">
                <a:solidFill>
                  <a:srgbClr val="2F2F2F"/>
                </a:solidFill>
                <a:latin typeface="Helvetica Neue"/>
                <a:ea typeface="Helvetica Neue"/>
                <a:cs typeface="Helvetica Neue"/>
                <a:sym typeface="Helvetica Neue"/>
              </a:defRPr>
            </a:lvl1pPr>
          </a:lstStyle>
          <a:p>
            <a:pPr/>
            <a:r>
              <a:t>Visual Assets</a:t>
            </a:r>
          </a:p>
        </p:txBody>
      </p:sp>
      <p:sp>
        <p:nvSpPr>
          <p:cNvPr id="260" name="Google Shape;166;p28"/>
          <p:cNvSpPr txBox="1"/>
          <p:nvPr/>
        </p:nvSpPr>
        <p:spPr>
          <a:xfrm>
            <a:off x="1639066" y="2660074"/>
            <a:ext cx="13889734" cy="7950574"/>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lnSpc>
                <a:spcPct val="115000"/>
              </a:lnSpc>
              <a:defRPr b="1" sz="3600">
                <a:latin typeface="Arial"/>
                <a:ea typeface="Arial"/>
                <a:cs typeface="Arial"/>
                <a:sym typeface="Arial"/>
              </a:defRPr>
            </a:pPr>
            <a:r>
              <a:t>Icons</a:t>
            </a:r>
          </a:p>
          <a:p>
            <a:pPr algn="l" defTabSz="2438400">
              <a:lnSpc>
                <a:spcPct val="115000"/>
              </a:lnSpc>
              <a:defRPr sz="3600">
                <a:latin typeface="Arial"/>
                <a:ea typeface="Arial"/>
                <a:cs typeface="Arial"/>
                <a:sym typeface="Arial"/>
              </a:defRPr>
            </a:pPr>
            <a:r>
              <a:t>● The Noun Project: </a:t>
            </a:r>
            <a:r>
              <a:rPr u="sng">
                <a:solidFill>
                  <a:srgbClr val="0097A7"/>
                </a:solidFill>
                <a:uFill>
                  <a:solidFill>
                    <a:srgbClr val="0097A7"/>
                  </a:solidFill>
                </a:uFill>
                <a:hlinkClick r:id="rId3" invalidUrl="" action="" tgtFrame="" tooltip="" history="1" highlightClick="0" endSnd="0"/>
              </a:rPr>
              <a:t>https://thenounproject.com</a:t>
            </a:r>
          </a:p>
          <a:p>
            <a:pPr algn="l" defTabSz="2438400">
              <a:lnSpc>
                <a:spcPct val="115000"/>
              </a:lnSpc>
              <a:defRPr sz="3600">
                <a:latin typeface="Arial"/>
                <a:ea typeface="Arial"/>
                <a:cs typeface="Arial"/>
                <a:sym typeface="Arial"/>
              </a:defRPr>
            </a:pPr>
            <a:r>
              <a:t>● Font Awesome: </a:t>
            </a:r>
            <a:r>
              <a:rPr u="sng">
                <a:solidFill>
                  <a:srgbClr val="0097A7"/>
                </a:solidFill>
                <a:uFill>
                  <a:solidFill>
                    <a:srgbClr val="0097A7"/>
                  </a:solidFill>
                </a:uFill>
                <a:hlinkClick r:id="rId4" invalidUrl="" action="" tgtFrame="" tooltip="" history="1" highlightClick="0" endSnd="0"/>
              </a:rPr>
              <a:t>https://fontawesome.com/icons?d=gallery</a:t>
            </a:r>
          </a:p>
          <a:p>
            <a:pPr algn="l" defTabSz="2438400">
              <a:lnSpc>
                <a:spcPct val="115000"/>
              </a:lnSpc>
              <a:defRPr sz="3600">
                <a:latin typeface="Arial"/>
                <a:ea typeface="Arial"/>
                <a:cs typeface="Arial"/>
                <a:sym typeface="Arial"/>
              </a:defRPr>
            </a:pPr>
            <a:r>
              <a:t>● Dryicons: </a:t>
            </a:r>
            <a:r>
              <a:rPr u="sng">
                <a:solidFill>
                  <a:srgbClr val="0097A7"/>
                </a:solidFill>
                <a:uFill>
                  <a:solidFill>
                    <a:srgbClr val="0097A7"/>
                  </a:solidFill>
                </a:uFill>
                <a:hlinkClick r:id="rId5" invalidUrl="" action="" tgtFrame="" tooltip="" history="1" highlightClick="0" endSnd="0"/>
              </a:rPr>
              <a:t>http://dryicons.com/free-icons/</a:t>
            </a:r>
          </a:p>
          <a:p>
            <a:pPr algn="l" defTabSz="2438400">
              <a:lnSpc>
                <a:spcPct val="115000"/>
              </a:lnSpc>
              <a:defRPr sz="3600">
                <a:latin typeface="Arial"/>
                <a:ea typeface="Arial"/>
                <a:cs typeface="Arial"/>
                <a:sym typeface="Arial"/>
              </a:defRPr>
            </a:pPr>
            <a:r>
              <a:t>● FREEBIESBUG: </a:t>
            </a:r>
            <a:r>
              <a:rPr u="sng">
                <a:solidFill>
                  <a:srgbClr val="0097A7"/>
                </a:solidFill>
                <a:uFill>
                  <a:solidFill>
                    <a:srgbClr val="0097A7"/>
                  </a:solidFill>
                </a:uFill>
                <a:hlinkClick r:id="rId6" invalidUrl="" action="" tgtFrame="" tooltip="" history="1" highlightClick="0" endSnd="0"/>
              </a:rPr>
              <a:t>http://freebiesbug.com/psd-freebies/icons/</a:t>
            </a:r>
          </a:p>
          <a:p>
            <a:pPr algn="l" defTabSz="2438400">
              <a:lnSpc>
                <a:spcPct val="115000"/>
              </a:lnSpc>
              <a:defRPr sz="3600">
                <a:latin typeface="Arial"/>
                <a:ea typeface="Arial"/>
                <a:cs typeface="Arial"/>
                <a:sym typeface="Arial"/>
              </a:defRPr>
            </a:pPr>
          </a:p>
          <a:p>
            <a:pPr algn="l" defTabSz="2438400">
              <a:lnSpc>
                <a:spcPct val="115000"/>
              </a:lnSpc>
              <a:defRPr b="1" sz="3600">
                <a:latin typeface="Arial"/>
                <a:ea typeface="Arial"/>
                <a:cs typeface="Arial"/>
                <a:sym typeface="Arial"/>
              </a:defRPr>
            </a:pPr>
            <a:r>
              <a:t>Free Imagery - Photography</a:t>
            </a:r>
          </a:p>
          <a:p>
            <a:pPr algn="l" defTabSz="2438400">
              <a:lnSpc>
                <a:spcPct val="115000"/>
              </a:lnSpc>
              <a:defRPr sz="3600">
                <a:latin typeface="Arial"/>
                <a:ea typeface="Arial"/>
                <a:cs typeface="Arial"/>
                <a:sym typeface="Arial"/>
              </a:defRPr>
            </a:pPr>
            <a:r>
              <a:t>● UNSPLASH: </a:t>
            </a:r>
            <a:r>
              <a:rPr u="sng">
                <a:solidFill>
                  <a:srgbClr val="0097A7"/>
                </a:solidFill>
                <a:uFill>
                  <a:solidFill>
                    <a:srgbClr val="0097A7"/>
                  </a:solidFill>
                </a:uFill>
                <a:hlinkClick r:id="rId7" invalidUrl="" action="" tgtFrame="" tooltip="" history="1" highlightClick="0" endSnd="0"/>
              </a:rPr>
              <a:t>https://unsplash.com</a:t>
            </a:r>
          </a:p>
          <a:p>
            <a:pPr algn="l" defTabSz="2438400">
              <a:lnSpc>
                <a:spcPct val="115000"/>
              </a:lnSpc>
              <a:defRPr sz="3600">
                <a:latin typeface="Arial"/>
                <a:ea typeface="Arial"/>
                <a:cs typeface="Arial"/>
                <a:sym typeface="Arial"/>
              </a:defRPr>
            </a:pPr>
            <a:r>
              <a:t>● PixaBay: </a:t>
            </a:r>
            <a:r>
              <a:rPr u="sng">
                <a:solidFill>
                  <a:srgbClr val="0097A7"/>
                </a:solidFill>
                <a:uFill>
                  <a:solidFill>
                    <a:srgbClr val="0097A7"/>
                  </a:solidFill>
                </a:uFill>
                <a:hlinkClick r:id="rId8" invalidUrl="" action="" tgtFrame="" tooltip="" history="1" highlightClick="0" endSnd="0"/>
              </a:rPr>
              <a:t>https://pixabay.com</a:t>
            </a:r>
          </a:p>
          <a:p>
            <a:pPr algn="l" defTabSz="2438400">
              <a:lnSpc>
                <a:spcPct val="115000"/>
              </a:lnSpc>
              <a:defRPr sz="3600">
                <a:latin typeface="Arial"/>
                <a:ea typeface="Arial"/>
                <a:cs typeface="Arial"/>
                <a:sym typeface="Arial"/>
              </a:defRPr>
            </a:pPr>
            <a:r>
              <a:t>● Free Images: </a:t>
            </a:r>
            <a:r>
              <a:rPr u="sng">
                <a:solidFill>
                  <a:srgbClr val="0097A7"/>
                </a:solidFill>
                <a:uFill>
                  <a:solidFill>
                    <a:srgbClr val="0097A7"/>
                  </a:solidFill>
                </a:uFill>
                <a:hlinkClick r:id="rId9" invalidUrl="" action="" tgtFrame="" tooltip="" history="1" highlightClick="0" endSnd="0"/>
              </a:rPr>
              <a:t>http://www.freeimages.com</a:t>
            </a:r>
          </a:p>
          <a:p>
            <a:pPr algn="l" defTabSz="2438400">
              <a:lnSpc>
                <a:spcPct val="115000"/>
              </a:lnSpc>
              <a:defRPr sz="3600">
                <a:latin typeface="Arial"/>
                <a:ea typeface="Arial"/>
                <a:cs typeface="Arial"/>
                <a:sym typeface="Arial"/>
              </a:defRPr>
            </a:pPr>
            <a:r>
              <a:t>● PEXELS: </a:t>
            </a:r>
            <a:r>
              <a:rPr u="sng">
                <a:solidFill>
                  <a:srgbClr val="0097A7"/>
                </a:solidFill>
                <a:uFill>
                  <a:solidFill>
                    <a:srgbClr val="0097A7"/>
                  </a:solidFill>
                </a:uFill>
                <a:hlinkClick r:id="rId10" invalidUrl="" action="" tgtFrame="" tooltip="" history="1" highlightClick="0" endSnd="0"/>
              </a:rPr>
              <a:t>https://www.pexels.com</a:t>
            </a:r>
          </a:p>
          <a:p>
            <a:pPr algn="l" defTabSz="2438400">
              <a:lnSpc>
                <a:spcPct val="115000"/>
              </a:lnSpc>
              <a:defRPr sz="3600">
                <a:latin typeface="Arial"/>
                <a:ea typeface="Arial"/>
                <a:cs typeface="Arial"/>
                <a:sym typeface="Arial"/>
              </a:defRPr>
            </a:pPr>
            <a:r>
              <a:t>● PICJUMBO: </a:t>
            </a:r>
            <a:r>
              <a:rPr u="sng">
                <a:solidFill>
                  <a:srgbClr val="0097A7"/>
                </a:solidFill>
                <a:uFill>
                  <a:solidFill>
                    <a:srgbClr val="0097A7"/>
                  </a:solidFill>
                </a:uFill>
                <a:hlinkClick r:id="rId11" invalidUrl="" action="" tgtFrame="" tooltip="" history="1" highlightClick="0" endSnd="0"/>
              </a:rPr>
              <a:t>https://picjumbo.com</a:t>
            </a:r>
          </a:p>
          <a:p>
            <a:pPr algn="l" defTabSz="2438400">
              <a:lnSpc>
                <a:spcPct val="115000"/>
              </a:lnSpc>
              <a:defRPr sz="3600">
                <a:latin typeface="Arial"/>
                <a:ea typeface="Arial"/>
                <a:cs typeface="Arial"/>
                <a:sym typeface="Arial"/>
              </a:defRPr>
            </a:pPr>
            <a:r>
              <a:t>● PixaBay: </a:t>
            </a:r>
            <a:r>
              <a:rPr u="sng">
                <a:solidFill>
                  <a:srgbClr val="0097A7"/>
                </a:solidFill>
                <a:uFill>
                  <a:solidFill>
                    <a:srgbClr val="0097A7"/>
                  </a:solidFill>
                </a:uFill>
                <a:hlinkClick r:id="rId8" invalidUrl="" action="" tgtFrame="" tooltip="" history="1" highlightClick="0" endSnd="0"/>
              </a:rPr>
              <a:t>https://pixabay.com</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Google Shape;171;p29" descr="Google Shape;171;p29"/>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
        <p:nvSpPr>
          <p:cNvPr id="263" name="Google Shape;172;p29"/>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sp>
        <p:nvSpPr>
          <p:cNvPr id="264" name="Google Shape;173;p29"/>
          <p:cNvSpPr txBox="1"/>
          <p:nvPr/>
        </p:nvSpPr>
        <p:spPr>
          <a:xfrm>
            <a:off x="1507399" y="871931"/>
            <a:ext cx="10752935" cy="854415"/>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nchor="ctr">
            <a:spAutoFit/>
          </a:bodyPr>
          <a:lstStyle>
            <a:lvl1pPr algn="l" defTabSz="2438400">
              <a:lnSpc>
                <a:spcPct val="70000"/>
              </a:lnSpc>
              <a:defRPr b="1" sz="5000">
                <a:solidFill>
                  <a:srgbClr val="2F2F2F"/>
                </a:solidFill>
                <a:latin typeface="Helvetica Neue"/>
                <a:ea typeface="Helvetica Neue"/>
                <a:cs typeface="Helvetica Neue"/>
                <a:sym typeface="Helvetica Neue"/>
              </a:defRPr>
            </a:lvl1pPr>
          </a:lstStyle>
          <a:p>
            <a:pPr/>
            <a:r>
              <a:t>Visual Assets</a:t>
            </a:r>
          </a:p>
        </p:txBody>
      </p:sp>
      <p:sp>
        <p:nvSpPr>
          <p:cNvPr id="265" name="Google Shape;174;p29"/>
          <p:cNvSpPr txBox="1"/>
          <p:nvPr/>
        </p:nvSpPr>
        <p:spPr>
          <a:xfrm>
            <a:off x="1507399" y="2609450"/>
            <a:ext cx="13889735" cy="8561740"/>
          </a:xfrm>
          <a:prstGeom prst="rect">
            <a:avLst/>
          </a:prstGeom>
          <a:ln w="12700">
            <a:miter lim="400000"/>
          </a:ln>
          <a:extLst>
            <a:ext uri="{C572A759-6A51-4108-AA02-DFA0A04FC94B}">
              <ma14:wrappingTextBoxFlag xmlns:ma14="http://schemas.microsoft.com/office/mac/drawingml/2011/main" val="1"/>
            </a:ext>
          </a:extLst>
        </p:spPr>
        <p:txBody>
          <a:bodyPr lIns="49066" tIns="49066" rIns="49066" bIns="49066">
            <a:spAutoFit/>
          </a:bodyPr>
          <a:lstStyle/>
          <a:p>
            <a:pPr algn="l" defTabSz="2438400">
              <a:lnSpc>
                <a:spcPct val="115000"/>
              </a:lnSpc>
              <a:defRPr b="1" sz="3600">
                <a:latin typeface="Arial"/>
                <a:ea typeface="Arial"/>
                <a:cs typeface="Arial"/>
                <a:sym typeface="Arial"/>
              </a:defRPr>
            </a:pPr>
            <a:r>
              <a:t>Video Clips (Free - select ones on sites)</a:t>
            </a:r>
          </a:p>
          <a:p>
            <a:pPr algn="l" defTabSz="2438400">
              <a:lnSpc>
                <a:spcPct val="115000"/>
              </a:lnSpc>
              <a:defRPr b="1" sz="3600">
                <a:latin typeface="Arial"/>
                <a:ea typeface="Arial"/>
                <a:cs typeface="Arial"/>
                <a:sym typeface="Arial"/>
              </a:defRPr>
            </a:pPr>
            <a:r>
              <a:t>● </a:t>
            </a:r>
            <a:r>
              <a:rPr b="0" u="sng">
                <a:solidFill>
                  <a:srgbClr val="0097A7"/>
                </a:solidFill>
                <a:uFill>
                  <a:solidFill>
                    <a:srgbClr val="0097A7"/>
                  </a:solidFill>
                </a:uFill>
                <a:hlinkClick r:id="rId3" invalidUrl="" action="" tgtFrame="" tooltip="" history="1" highlightClick="0" endSnd="0"/>
              </a:rPr>
              <a:t>https://www.wedistill.io/</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4" invalidUrl="" action="" tgtFrame="" tooltip="" history="1" highlightClick="0" endSnd="0"/>
              </a:rPr>
              <a:t>https://coverr.co/</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5" invalidUrl="" action="" tgtFrame="" tooltip="" history="1" highlightClick="0" endSnd="0"/>
              </a:rPr>
              <a:t>https://www.pexels.com/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6" invalidUrl="" action="" tgtFrame="" tooltip="" history="1" highlightClick="0" endSnd="0"/>
              </a:rPr>
              <a:t>https://pixabay.com/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7" invalidUrl="" action="" tgtFrame="" tooltip="" history="1" highlightClick="0" endSnd="0"/>
              </a:rPr>
              <a:t>https://www.videvo.net/</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8" invalidUrl="" action="" tgtFrame="" tooltip="" history="1" highlightClick="0" endSnd="0"/>
              </a:rPr>
              <a:t>https://www.videezy.com/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9" invalidUrl="" action="" tgtFrame="" tooltip="" history="1" highlightClick="0" endSnd="0"/>
              </a:rPr>
              <a:t>https://www.vidsplay.com/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0" invalidUrl="" action="" tgtFrame="" tooltip="" history="1" highlightClick="0" endSnd="0"/>
              </a:rPr>
              <a:t>https://mazwai.com/</a:t>
            </a:r>
          </a:p>
          <a:p>
            <a:pPr algn="l" defTabSz="2438400">
              <a:lnSpc>
                <a:spcPct val="115000"/>
              </a:lnSpc>
              <a:defRPr sz="3600">
                <a:latin typeface="Arial"/>
                <a:ea typeface="Arial"/>
                <a:cs typeface="Arial"/>
                <a:sym typeface="Arial"/>
              </a:defRPr>
            </a:pPr>
          </a:p>
          <a:p>
            <a:pPr algn="l" defTabSz="2438400">
              <a:lnSpc>
                <a:spcPct val="115000"/>
              </a:lnSpc>
              <a:defRPr sz="3600">
                <a:latin typeface="Arial"/>
                <a:ea typeface="Arial"/>
                <a:cs typeface="Arial"/>
                <a:sym typeface="Arial"/>
              </a:defRPr>
            </a:pPr>
            <a:r>
              <a:t>More generic, aerial &amp; drone shots:</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1" invalidUrl="" action="" tgtFrame="" tooltip="" history="1" highlightClick="0" endSnd="0"/>
              </a:rPr>
              <a:t>https://www.lifeofvids.com/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2" invalidUrl="" action="" tgtFrame="" tooltip="" history="1" highlightClick="0" endSnd="0"/>
              </a:rPr>
              <a:t>https://dareful.com/</a:t>
            </a:r>
          </a:p>
          <a:p>
            <a:pPr algn="l" defTabSz="2438400">
              <a:lnSpc>
                <a:spcPct val="115000"/>
              </a:lnSpc>
              <a:defRPr sz="3600">
                <a:latin typeface="Arial"/>
                <a:ea typeface="Arial"/>
                <a:cs typeface="Arial"/>
                <a:sym typeface="Arial"/>
              </a:defRPr>
            </a:pPr>
            <a:r>
              <a:t>● </a:t>
            </a:r>
            <a:r>
              <a:rPr u="sng">
                <a:solidFill>
                  <a:srgbClr val="0097A7"/>
                </a:solidFill>
                <a:uFill>
                  <a:solidFill>
                    <a:srgbClr val="0097A7"/>
                  </a:solidFill>
                </a:uFill>
                <a:hlinkClick r:id="rId13" invalidUrl="" action="" tgtFrame="" tooltip="" history="1" highlightClick="0" endSnd="0"/>
              </a:rPr>
              <a:t>https://www.splitshire.com/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oogle Shape;179;p3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68" name="Google Shape;180;p30" descr="Google Shape;180;p30"/>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69" name="Google Shape;181;p30"/>
          <p:cNvSpPr txBox="1"/>
          <p:nvPr/>
        </p:nvSpPr>
        <p:spPr>
          <a:xfrm>
            <a:off x="1523999" y="3084000"/>
            <a:ext cx="20960002" cy="714382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spcBef>
                <a:spcPts val="1000"/>
              </a:spcBef>
              <a:defRPr b="1" sz="3600">
                <a:solidFill>
                  <a:srgbClr val="353535"/>
                </a:solidFill>
                <a:latin typeface="Arial"/>
                <a:ea typeface="Arial"/>
                <a:cs typeface="Arial"/>
                <a:sym typeface="Arial"/>
              </a:defRPr>
            </a:pPr>
            <a:r>
              <a:t>Figma: </a:t>
            </a:r>
            <a:r>
              <a:rPr b="0" u="sng">
                <a:solidFill>
                  <a:srgbClr val="0097A7"/>
                </a:solidFill>
                <a:uFill>
                  <a:solidFill>
                    <a:srgbClr val="0097A7"/>
                  </a:solidFill>
                </a:uFill>
                <a:hlinkClick r:id="rId3" invalidUrl="" action="" tgtFrame="" tooltip="" history="1" highlightClick="0" endSnd="0"/>
              </a:rPr>
              <a:t>https://www.figma.com/</a:t>
            </a:r>
            <a:r>
              <a:rPr b="0"/>
              <a:t>      </a:t>
            </a:r>
          </a:p>
          <a:p>
            <a:pPr algn="l" defTabSz="2438400">
              <a:lnSpc>
                <a:spcPct val="90000"/>
              </a:lnSpc>
              <a:spcBef>
                <a:spcPts val="1000"/>
              </a:spcBef>
              <a:defRPr sz="3600">
                <a:solidFill>
                  <a:srgbClr val="353535"/>
                </a:solidFill>
                <a:latin typeface="Arial"/>
                <a:ea typeface="Arial"/>
                <a:cs typeface="Arial"/>
                <a:sym typeface="Arial"/>
              </a:defRPr>
            </a:pPr>
            <a:r>
              <a:t>Figma for beginners: </a:t>
            </a:r>
            <a:r>
              <a:rPr u="sng">
                <a:solidFill>
                  <a:srgbClr val="0097A7"/>
                </a:solidFill>
                <a:uFill>
                  <a:solidFill>
                    <a:srgbClr val="0097A7"/>
                  </a:solidFill>
                </a:uFill>
                <a:hlinkClick r:id="rId4" invalidUrl="" action="" tgtFrame="" tooltip="" history="1" highlightClick="0" endSnd="0"/>
              </a:rPr>
              <a:t>https://www.youtube.com/watch?v=Saz6S1svYns</a:t>
            </a:r>
          </a:p>
          <a:p>
            <a:pPr algn="l" defTabSz="2438400">
              <a:lnSpc>
                <a:spcPct val="90000"/>
              </a:lnSpc>
              <a:spcBef>
                <a:spcPts val="1000"/>
              </a:spcBef>
              <a:defRPr sz="3600">
                <a:latin typeface="Arial"/>
                <a:ea typeface="Arial"/>
                <a:cs typeface="Arial"/>
                <a:sym typeface="Arial"/>
              </a:defRPr>
            </a:pPr>
            <a:endParaRPr>
              <a:solidFill>
                <a:srgbClr val="353535"/>
              </a:solidFill>
            </a:endParaRPr>
          </a:p>
          <a:p>
            <a:pPr algn="l" defTabSz="2438400">
              <a:lnSpc>
                <a:spcPct val="90000"/>
              </a:lnSpc>
              <a:spcBef>
                <a:spcPts val="1000"/>
              </a:spcBef>
              <a:defRPr b="1" sz="3600">
                <a:solidFill>
                  <a:srgbClr val="353535"/>
                </a:solidFill>
                <a:latin typeface="Arial"/>
                <a:ea typeface="Arial"/>
                <a:cs typeface="Arial"/>
                <a:sym typeface="Arial"/>
              </a:defRPr>
            </a:pPr>
            <a:r>
              <a:t>Sketch: </a:t>
            </a:r>
            <a:r>
              <a:rPr b="0" u="sng">
                <a:solidFill>
                  <a:srgbClr val="0097A7"/>
                </a:solidFill>
                <a:uFill>
                  <a:solidFill>
                    <a:srgbClr val="0097A7"/>
                  </a:solidFill>
                </a:uFill>
                <a:hlinkClick r:id="rId5" invalidUrl="" action="" tgtFrame="" tooltip="" history="1" highlightClick="0" endSnd="0"/>
              </a:rPr>
              <a:t>https://www.sketch.com/</a:t>
            </a:r>
          </a:p>
          <a:p>
            <a:pPr algn="l" defTabSz="2438400">
              <a:lnSpc>
                <a:spcPct val="90000"/>
              </a:lnSpc>
              <a:spcBef>
                <a:spcPts val="1000"/>
              </a:spcBef>
              <a:defRPr sz="3600">
                <a:solidFill>
                  <a:srgbClr val="353535"/>
                </a:solidFill>
                <a:latin typeface="Arial"/>
                <a:ea typeface="Arial"/>
                <a:cs typeface="Arial"/>
                <a:sym typeface="Arial"/>
              </a:defRPr>
            </a:pPr>
            <a:r>
              <a:t>A guide to sketch basic: </a:t>
            </a:r>
            <a:r>
              <a:rPr u="sng">
                <a:solidFill>
                  <a:srgbClr val="0097A7"/>
                </a:solidFill>
                <a:uFill>
                  <a:solidFill>
                    <a:srgbClr val="0097A7"/>
                  </a:solidFill>
                </a:uFill>
                <a:hlinkClick r:id="rId6" invalidUrl="" action="" tgtFrame="" tooltip="" history="1" highlightClick="0" endSnd="0"/>
              </a:rPr>
              <a:t>https://www.youtube.com/watch?v=qywB0JHQeC4</a:t>
            </a:r>
          </a:p>
          <a:p>
            <a:pPr algn="l" defTabSz="2438400">
              <a:lnSpc>
                <a:spcPct val="90000"/>
              </a:lnSpc>
              <a:spcBef>
                <a:spcPts val="1000"/>
              </a:spcBef>
              <a:defRPr sz="3600">
                <a:latin typeface="Arial"/>
                <a:ea typeface="Arial"/>
                <a:cs typeface="Arial"/>
                <a:sym typeface="Arial"/>
              </a:defRPr>
            </a:pPr>
            <a:endParaRPr>
              <a:solidFill>
                <a:srgbClr val="353535"/>
              </a:solidFill>
            </a:endParaRPr>
          </a:p>
          <a:p>
            <a:pPr algn="l" defTabSz="2438400">
              <a:lnSpc>
                <a:spcPct val="90000"/>
              </a:lnSpc>
              <a:spcBef>
                <a:spcPts val="1000"/>
              </a:spcBef>
              <a:defRPr b="1" sz="3600">
                <a:solidFill>
                  <a:srgbClr val="353535"/>
                </a:solidFill>
                <a:latin typeface="Arial"/>
                <a:ea typeface="Arial"/>
                <a:cs typeface="Arial"/>
                <a:sym typeface="Arial"/>
              </a:defRPr>
            </a:pPr>
            <a:r>
              <a:t>Mockplus: </a:t>
            </a:r>
            <a:r>
              <a:rPr b="0" u="sng">
                <a:solidFill>
                  <a:srgbClr val="0097A7"/>
                </a:solidFill>
                <a:uFill>
                  <a:solidFill>
                    <a:srgbClr val="0097A7"/>
                  </a:solidFill>
                </a:uFill>
                <a:hlinkClick r:id="rId7" invalidUrl="" action="" tgtFrame="" tooltip="" history="1" highlightClick="0" endSnd="0"/>
              </a:rPr>
              <a:t>https://www.mockplus.com/</a:t>
            </a:r>
          </a:p>
          <a:p>
            <a:pPr algn="l" defTabSz="2438400">
              <a:lnSpc>
                <a:spcPct val="90000"/>
              </a:lnSpc>
              <a:spcBef>
                <a:spcPts val="1000"/>
              </a:spcBef>
              <a:defRPr sz="3600">
                <a:solidFill>
                  <a:srgbClr val="353535"/>
                </a:solidFill>
                <a:latin typeface="Arial"/>
                <a:ea typeface="Arial"/>
                <a:cs typeface="Arial"/>
                <a:sym typeface="Arial"/>
              </a:defRPr>
            </a:pPr>
            <a:r>
              <a:t>Mockplus Tutorial: </a:t>
            </a:r>
            <a:r>
              <a:rPr u="sng">
                <a:solidFill>
                  <a:srgbClr val="0097A7"/>
                </a:solidFill>
                <a:uFill>
                  <a:solidFill>
                    <a:srgbClr val="0097A7"/>
                  </a:solidFill>
                </a:uFill>
                <a:hlinkClick r:id="rId8" invalidUrl="" action="" tgtFrame="" tooltip="" history="1" highlightClick="0" endSnd="0"/>
              </a:rPr>
              <a:t>https://www.youtube.com/watch?v=LGZDZ-L0ejo</a:t>
            </a:r>
            <a:br/>
          </a:p>
          <a:p>
            <a:pPr algn="l" defTabSz="2438400">
              <a:lnSpc>
                <a:spcPct val="90000"/>
              </a:lnSpc>
              <a:spcBef>
                <a:spcPts val="1000"/>
              </a:spcBef>
              <a:defRPr b="1" sz="3600">
                <a:solidFill>
                  <a:srgbClr val="353535"/>
                </a:solidFill>
                <a:latin typeface="Arial"/>
                <a:ea typeface="Arial"/>
                <a:cs typeface="Arial"/>
                <a:sym typeface="Arial"/>
              </a:defRPr>
            </a:pPr>
            <a:r>
              <a:t>Adobe XD </a:t>
            </a:r>
            <a:r>
              <a:rPr b="0"/>
              <a:t>(can use from Idea Shop at Kaplan: </a:t>
            </a:r>
            <a:r>
              <a:rPr b="0" u="sng">
                <a:solidFill>
                  <a:srgbClr val="0097A7"/>
                </a:solidFill>
                <a:uFill>
                  <a:solidFill>
                    <a:srgbClr val="0097A7"/>
                  </a:solidFill>
                </a:uFill>
                <a:hlinkClick r:id="rId9" invalidUrl="" action="" tgtFrame="" tooltip="" history="1" highlightClick="0" endSnd="0"/>
              </a:rPr>
              <a:t>Ideashop Link</a:t>
            </a:r>
            <a:r>
              <a:rPr b="0"/>
              <a:t>)</a:t>
            </a:r>
          </a:p>
          <a:p>
            <a:pPr algn="l" defTabSz="2438400">
              <a:lnSpc>
                <a:spcPct val="90000"/>
              </a:lnSpc>
              <a:spcBef>
                <a:spcPts val="1000"/>
              </a:spcBef>
              <a:defRPr sz="3600">
                <a:solidFill>
                  <a:srgbClr val="353535"/>
                </a:solidFill>
                <a:latin typeface="Arial"/>
                <a:ea typeface="Arial"/>
                <a:cs typeface="Arial"/>
                <a:sym typeface="Arial"/>
              </a:defRPr>
            </a:pPr>
            <a:r>
              <a:t>Top ten things to know when getting started with Adobe XD: </a:t>
            </a:r>
            <a:r>
              <a:rPr u="sng">
                <a:solidFill>
                  <a:srgbClr val="0097A7"/>
                </a:solidFill>
                <a:uFill>
                  <a:solidFill>
                    <a:srgbClr val="0097A7"/>
                  </a:solidFill>
                </a:uFill>
                <a:hlinkClick r:id="rId10" invalidUrl="" action="" tgtFrame="" tooltip="" history="1" highlightClick="0" endSnd="0"/>
              </a:rPr>
              <a:t>https://www.youtube.com/watch?v=JttI6YpmPGI</a:t>
            </a:r>
          </a:p>
        </p:txBody>
      </p:sp>
      <p:sp>
        <p:nvSpPr>
          <p:cNvPr id="270" name="Google Shape;182;p30"/>
          <p:cNvSpPr txBox="1"/>
          <p:nvPr/>
        </p:nvSpPr>
        <p:spPr>
          <a:xfrm>
            <a:off x="1523999" y="868395"/>
            <a:ext cx="11277602" cy="865348"/>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b="1" sz="5000">
                <a:solidFill>
                  <a:srgbClr val="2F2F2F"/>
                </a:solidFill>
                <a:latin typeface="Helvetica Neue"/>
                <a:ea typeface="Helvetica Neue"/>
                <a:cs typeface="Helvetica Neue"/>
                <a:sym typeface="Helvetica Neue"/>
              </a:defRPr>
            </a:lvl1pPr>
          </a:lstStyle>
          <a:p>
            <a:pPr/>
            <a:r>
              <a:t>Interaction Design Tools</a:t>
            </a:r>
          </a:p>
        </p:txBody>
      </p:sp>
      <p:pic>
        <p:nvPicPr>
          <p:cNvPr id="271" name="Google Shape;183;p30" descr="Google Shape;183;p30"/>
          <p:cNvPicPr>
            <a:picLocks noChangeAspect="1"/>
          </p:cNvPicPr>
          <p:nvPr/>
        </p:nvPicPr>
        <p:blipFill>
          <a:blip r:embed="rId11">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A9999"/>
        </a:solidFill>
      </p:bgPr>
    </p:bg>
    <p:spTree>
      <p:nvGrpSpPr>
        <p:cNvPr id="1" name=""/>
        <p:cNvGrpSpPr/>
        <p:nvPr/>
      </p:nvGrpSpPr>
      <p:grpSpPr>
        <a:xfrm>
          <a:off x="0" y="0"/>
          <a:ext cx="0" cy="0"/>
          <a:chOff x="0" y="0"/>
          <a:chExt cx="0" cy="0"/>
        </a:xfrm>
      </p:grpSpPr>
      <p:sp>
        <p:nvSpPr>
          <p:cNvPr id="273" name="Google Shape;188;p31"/>
          <p:cNvSpPr txBox="1"/>
          <p:nvPr/>
        </p:nvSpPr>
        <p:spPr>
          <a:xfrm>
            <a:off x="4529559" y="4308314"/>
            <a:ext cx="14300802" cy="518901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defTabSz="2438400">
              <a:lnSpc>
                <a:spcPct val="140000"/>
              </a:lnSpc>
              <a:defRPr b="1" sz="13800">
                <a:latin typeface="Helvetica Neue"/>
                <a:ea typeface="Helvetica Neue"/>
                <a:cs typeface="Helvetica Neue"/>
                <a:sym typeface="Helvetica Neue"/>
              </a:defRPr>
            </a:lvl1pPr>
          </a:lstStyle>
          <a:p>
            <a:pPr/>
            <a:r>
              <a:t>Examples for Innovation Day</a:t>
            </a:r>
          </a:p>
        </p:txBody>
      </p:sp>
      <p:pic>
        <p:nvPicPr>
          <p:cNvPr id="274" name="Google Shape;189;p31" descr="Google Shape;189;p31"/>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194" name="Google Shape;58;p14"/>
          <p:cNvSpPr txBox="1"/>
          <p:nvPr>
            <p:ph type="title"/>
          </p:nvPr>
        </p:nvSpPr>
        <p:spPr>
          <a:xfrm>
            <a:off x="831220" y="1985533"/>
            <a:ext cx="22721602" cy="5473598"/>
          </a:xfrm>
          <a:prstGeom prst="rect">
            <a:avLst/>
          </a:prstGeom>
        </p:spPr>
        <p:txBody>
          <a:bodyPr/>
          <a:lstStyle>
            <a:lvl1pPr>
              <a:defRPr b="1">
                <a:latin typeface="Helvetica Neue"/>
                <a:ea typeface="Helvetica Neue"/>
                <a:cs typeface="Helvetica Neue"/>
                <a:sym typeface="Helvetica Neue"/>
              </a:defRPr>
            </a:lvl1pPr>
          </a:lstStyle>
          <a:p>
            <a:pPr/>
            <a:r>
              <a:t>FALL 2022 INNOVATION DAY</a:t>
            </a:r>
          </a:p>
        </p:txBody>
      </p:sp>
      <p:sp>
        <p:nvSpPr>
          <p:cNvPr id="195" name="Google Shape;59;p14"/>
          <p:cNvSpPr txBox="1"/>
          <p:nvPr>
            <p:ph type="body" sz="quarter" idx="1"/>
          </p:nvPr>
        </p:nvSpPr>
        <p:spPr>
          <a:xfrm>
            <a:off x="831199" y="7557666"/>
            <a:ext cx="22721602" cy="2113601"/>
          </a:xfrm>
          <a:prstGeom prst="rect">
            <a:avLst/>
          </a:prstGeom>
        </p:spPr>
        <p:txBody>
          <a:bodyPr/>
          <a:lstStyle>
            <a:lvl1pPr marL="0" indent="0"/>
          </a:lstStyle>
          <a:p>
            <a:pPr/>
            <a:r>
              <a:t>OVERVIEW </a:t>
            </a:r>
          </a:p>
        </p:txBody>
      </p:sp>
      <p:pic>
        <p:nvPicPr>
          <p:cNvPr id="196" name="Google Shape;60;p14" descr="Google Shape;60;p14"/>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Google Shape;194;p32"/>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77" name="Google Shape;195;p32" descr="Google Shape;195;p32"/>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278" name="Google Shape;196;p32" descr="Google Shape;196;p32"/>
          <p:cNvPicPr>
            <a:picLocks noChangeAspect="1"/>
          </p:cNvPicPr>
          <p:nvPr/>
        </p:nvPicPr>
        <p:blipFill>
          <a:blip r:embed="rId3">
            <a:extLst/>
          </a:blip>
          <a:stretch>
            <a:fillRect/>
          </a:stretch>
        </p:blipFill>
        <p:spPr>
          <a:xfrm>
            <a:off x="4032106" y="230346"/>
            <a:ext cx="14198802" cy="10649102"/>
          </a:xfrm>
          <a:prstGeom prst="rect">
            <a:avLst/>
          </a:prstGeom>
          <a:ln w="12700">
            <a:miter lim="400000"/>
          </a:ln>
        </p:spPr>
      </p:pic>
      <p:pic>
        <p:nvPicPr>
          <p:cNvPr id="279" name="Google Shape;197;p32" descr="Google Shape;197;p32"/>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Google Shape;202;p33"/>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82" name="Google Shape;203;p33" descr="Google Shape;203;p33"/>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283" name="Google Shape;204;p33" descr="Google Shape;204;p33"/>
          <p:cNvPicPr>
            <a:picLocks noChangeAspect="1"/>
          </p:cNvPicPr>
          <p:nvPr/>
        </p:nvPicPr>
        <p:blipFill>
          <a:blip r:embed="rId3">
            <a:extLst/>
          </a:blip>
          <a:stretch>
            <a:fillRect/>
          </a:stretch>
        </p:blipFill>
        <p:spPr>
          <a:xfrm>
            <a:off x="4032106" y="230346"/>
            <a:ext cx="14198802" cy="10649102"/>
          </a:xfrm>
          <a:prstGeom prst="rect">
            <a:avLst/>
          </a:prstGeom>
          <a:ln w="12700">
            <a:miter lim="400000"/>
          </a:ln>
        </p:spPr>
      </p:pic>
      <p:sp>
        <p:nvSpPr>
          <p:cNvPr id="284" name="Google Shape;205;p33"/>
          <p:cNvSpPr/>
          <p:nvPr/>
        </p:nvSpPr>
        <p:spPr>
          <a:xfrm rot="5400000">
            <a:off x="11604295" y="133999"/>
            <a:ext cx="3383201" cy="5383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62"/>
                </a:moveTo>
                <a:cubicBezTo>
                  <a:pt x="0" y="1013"/>
                  <a:pt x="1612" y="0"/>
                  <a:pt x="3600" y="0"/>
                </a:cubicBezTo>
                <a:lnTo>
                  <a:pt x="3600" y="0"/>
                </a:lnTo>
                <a:lnTo>
                  <a:pt x="18000" y="0"/>
                </a:lnTo>
                <a:cubicBezTo>
                  <a:pt x="19988" y="0"/>
                  <a:pt x="21600" y="1013"/>
                  <a:pt x="21600" y="2262"/>
                </a:cubicBezTo>
                <a:lnTo>
                  <a:pt x="21600" y="11739"/>
                </a:lnTo>
                <a:cubicBezTo>
                  <a:pt x="21600" y="12988"/>
                  <a:pt x="19988" y="14001"/>
                  <a:pt x="18000" y="14001"/>
                </a:cubicBezTo>
                <a:lnTo>
                  <a:pt x="9000" y="14001"/>
                </a:lnTo>
                <a:lnTo>
                  <a:pt x="9710" y="21600"/>
                </a:lnTo>
                <a:lnTo>
                  <a:pt x="3600" y="14001"/>
                </a:lnTo>
                <a:lnTo>
                  <a:pt x="3600" y="14001"/>
                </a:lnTo>
                <a:cubicBezTo>
                  <a:pt x="1612" y="14001"/>
                  <a:pt x="0" y="12988"/>
                  <a:pt x="0" y="11739"/>
                </a:cubicBezTo>
                <a:lnTo>
                  <a:pt x="0" y="8167"/>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5" name="Google Shape;206;p33"/>
          <p:cNvSpPr txBox="1"/>
          <p:nvPr/>
        </p:nvSpPr>
        <p:spPr>
          <a:xfrm>
            <a:off x="12905140" y="1129393"/>
            <a:ext cx="3082402" cy="342876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What is it? &amp; Concisely states problem</a:t>
            </a:r>
          </a:p>
        </p:txBody>
      </p:sp>
      <p:sp>
        <p:nvSpPr>
          <p:cNvPr id="286" name="Google Shape;207;p33"/>
          <p:cNvSpPr/>
          <p:nvPr/>
        </p:nvSpPr>
        <p:spPr>
          <a:xfrm flipH="1" rot="16200000">
            <a:off x="2488763" y="3375998"/>
            <a:ext cx="4160002" cy="8558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8"/>
                </a:moveTo>
                <a:cubicBezTo>
                  <a:pt x="0" y="657"/>
                  <a:pt x="1352" y="0"/>
                  <a:pt x="3020" y="0"/>
                </a:cubicBezTo>
                <a:lnTo>
                  <a:pt x="3600" y="0"/>
                </a:lnTo>
                <a:lnTo>
                  <a:pt x="18580" y="0"/>
                </a:lnTo>
                <a:cubicBezTo>
                  <a:pt x="20248" y="0"/>
                  <a:pt x="21600" y="657"/>
                  <a:pt x="21600" y="1468"/>
                </a:cubicBezTo>
                <a:lnTo>
                  <a:pt x="21600" y="7339"/>
                </a:lnTo>
                <a:cubicBezTo>
                  <a:pt x="21600" y="8150"/>
                  <a:pt x="20248" y="8807"/>
                  <a:pt x="18580" y="8807"/>
                </a:cubicBezTo>
                <a:lnTo>
                  <a:pt x="9000" y="8807"/>
                </a:lnTo>
                <a:lnTo>
                  <a:pt x="4253" y="21600"/>
                </a:lnTo>
                <a:lnTo>
                  <a:pt x="3600" y="8807"/>
                </a:lnTo>
                <a:lnTo>
                  <a:pt x="3020" y="8807"/>
                </a:lnTo>
                <a:cubicBezTo>
                  <a:pt x="1352" y="8807"/>
                  <a:pt x="0" y="8150"/>
                  <a:pt x="0" y="7339"/>
                </a:cubicBezTo>
                <a:lnTo>
                  <a:pt x="0" y="7340"/>
                </a:lnTo>
                <a:lnTo>
                  <a:pt x="0" y="5138"/>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7" name="Google Shape;208;p33"/>
          <p:cNvSpPr txBox="1"/>
          <p:nvPr/>
        </p:nvSpPr>
        <p:spPr>
          <a:xfrm>
            <a:off x="696730" y="5603771"/>
            <a:ext cx="2979201" cy="3809790"/>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p>
            <a:pPr algn="l" defTabSz="2438400">
              <a:lnSpc>
                <a:spcPct val="90000"/>
              </a:lnSpc>
              <a:spcBef>
                <a:spcPts val="1000"/>
              </a:spcBef>
              <a:defRPr i="1" sz="4800">
                <a:solidFill>
                  <a:srgbClr val="6A6A6A"/>
                </a:solidFill>
                <a:latin typeface="Helvetica Neue"/>
                <a:ea typeface="Helvetica Neue"/>
                <a:cs typeface="Helvetica Neue"/>
                <a:sym typeface="Helvetica Neue"/>
              </a:defRPr>
            </a:pPr>
            <a:r>
              <a:t>Strategy</a:t>
            </a:r>
            <a:endParaRPr sz="1600"/>
          </a:p>
          <a:p>
            <a:pPr algn="l" defTabSz="2438400">
              <a:lnSpc>
                <a:spcPct val="90000"/>
              </a:lnSpc>
              <a:spcBef>
                <a:spcPts val="1000"/>
              </a:spcBef>
              <a:defRPr i="1" sz="4200">
                <a:solidFill>
                  <a:srgbClr val="6A6A6A"/>
                </a:solidFill>
                <a:latin typeface="Helvetica Neue"/>
                <a:ea typeface="Helvetica Neue"/>
                <a:cs typeface="Helvetica Neue"/>
                <a:sym typeface="Helvetica Neue"/>
              </a:defRPr>
            </a:pPr>
            <a:r>
              <a:t>(this team included cost here bc it was DIY) </a:t>
            </a:r>
          </a:p>
        </p:txBody>
      </p:sp>
      <p:sp>
        <p:nvSpPr>
          <p:cNvPr id="288" name="Google Shape;209;p33"/>
          <p:cNvSpPr/>
          <p:nvPr/>
        </p:nvSpPr>
        <p:spPr>
          <a:xfrm rot="5400000">
            <a:off x="11028072" y="2818429"/>
            <a:ext cx="3077278" cy="6432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3" y="1118"/>
                </a:moveTo>
                <a:cubicBezTo>
                  <a:pt x="7573" y="501"/>
                  <a:pt x="8620" y="0"/>
                  <a:pt x="9911" y="0"/>
                </a:cubicBezTo>
                <a:lnTo>
                  <a:pt x="9911" y="0"/>
                </a:lnTo>
                <a:lnTo>
                  <a:pt x="19262" y="0"/>
                </a:lnTo>
                <a:cubicBezTo>
                  <a:pt x="20553" y="0"/>
                  <a:pt x="21600" y="501"/>
                  <a:pt x="21600" y="1118"/>
                </a:cubicBezTo>
                <a:lnTo>
                  <a:pt x="21600" y="7864"/>
                </a:lnTo>
                <a:cubicBezTo>
                  <a:pt x="21600" y="8482"/>
                  <a:pt x="20553" y="8983"/>
                  <a:pt x="19262" y="8983"/>
                </a:cubicBezTo>
                <a:lnTo>
                  <a:pt x="13417" y="8983"/>
                </a:lnTo>
                <a:lnTo>
                  <a:pt x="0" y="21600"/>
                </a:lnTo>
                <a:lnTo>
                  <a:pt x="9911" y="8983"/>
                </a:lnTo>
                <a:lnTo>
                  <a:pt x="9911" y="8983"/>
                </a:lnTo>
                <a:cubicBezTo>
                  <a:pt x="8620" y="8983"/>
                  <a:pt x="7573" y="8482"/>
                  <a:pt x="7573" y="7864"/>
                </a:cubicBezTo>
                <a:lnTo>
                  <a:pt x="7573" y="7486"/>
                </a:lnTo>
                <a:lnTo>
                  <a:pt x="7573" y="524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89" name="Google Shape;210;p33"/>
          <p:cNvSpPr txBox="1"/>
          <p:nvPr/>
        </p:nvSpPr>
        <p:spPr>
          <a:xfrm>
            <a:off x="13312202" y="5834983"/>
            <a:ext cx="2675201" cy="146911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Support problem</a:t>
            </a:r>
          </a:p>
        </p:txBody>
      </p:sp>
      <p:sp>
        <p:nvSpPr>
          <p:cNvPr id="290" name="Google Shape;211;p33"/>
          <p:cNvSpPr/>
          <p:nvPr/>
        </p:nvSpPr>
        <p:spPr>
          <a:xfrm rot="5400000">
            <a:off x="12570343" y="6517309"/>
            <a:ext cx="3077279" cy="6432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73" y="1118"/>
                </a:moveTo>
                <a:cubicBezTo>
                  <a:pt x="7573" y="501"/>
                  <a:pt x="8620" y="0"/>
                  <a:pt x="9911" y="0"/>
                </a:cubicBezTo>
                <a:lnTo>
                  <a:pt x="9911" y="0"/>
                </a:lnTo>
                <a:lnTo>
                  <a:pt x="19262" y="0"/>
                </a:lnTo>
                <a:cubicBezTo>
                  <a:pt x="20553" y="0"/>
                  <a:pt x="21600" y="501"/>
                  <a:pt x="21600" y="1118"/>
                </a:cubicBezTo>
                <a:lnTo>
                  <a:pt x="21600" y="7864"/>
                </a:lnTo>
                <a:cubicBezTo>
                  <a:pt x="21600" y="8482"/>
                  <a:pt x="20553" y="8983"/>
                  <a:pt x="19262" y="8983"/>
                </a:cubicBezTo>
                <a:lnTo>
                  <a:pt x="13417" y="8983"/>
                </a:lnTo>
                <a:lnTo>
                  <a:pt x="0" y="21600"/>
                </a:lnTo>
                <a:lnTo>
                  <a:pt x="9911" y="8983"/>
                </a:lnTo>
                <a:lnTo>
                  <a:pt x="9911" y="8983"/>
                </a:lnTo>
                <a:cubicBezTo>
                  <a:pt x="8620" y="8983"/>
                  <a:pt x="7573" y="8482"/>
                  <a:pt x="7573" y="7864"/>
                </a:cubicBezTo>
                <a:lnTo>
                  <a:pt x="7573" y="7486"/>
                </a:lnTo>
                <a:lnTo>
                  <a:pt x="7573" y="524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1" name="Google Shape;212;p33"/>
          <p:cNvSpPr txBox="1"/>
          <p:nvPr/>
        </p:nvSpPr>
        <p:spPr>
          <a:xfrm>
            <a:off x="14902757" y="9384405"/>
            <a:ext cx="2675201" cy="146911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Who? &amp; benefits</a:t>
            </a:r>
          </a:p>
        </p:txBody>
      </p:sp>
      <p:sp>
        <p:nvSpPr>
          <p:cNvPr id="292" name="Google Shape;213;p33"/>
          <p:cNvSpPr/>
          <p:nvPr/>
        </p:nvSpPr>
        <p:spPr>
          <a:xfrm rot="5400000">
            <a:off x="11114124" y="9299108"/>
            <a:ext cx="3693465" cy="44253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13" y="1626"/>
                </a:moveTo>
                <a:cubicBezTo>
                  <a:pt x="9913" y="728"/>
                  <a:pt x="10785" y="0"/>
                  <a:pt x="11861" y="0"/>
                </a:cubicBezTo>
                <a:lnTo>
                  <a:pt x="11861" y="0"/>
                </a:lnTo>
                <a:lnTo>
                  <a:pt x="19652" y="0"/>
                </a:lnTo>
                <a:cubicBezTo>
                  <a:pt x="20728" y="0"/>
                  <a:pt x="21600" y="728"/>
                  <a:pt x="21600" y="1626"/>
                </a:cubicBezTo>
                <a:lnTo>
                  <a:pt x="21600" y="11432"/>
                </a:lnTo>
                <a:cubicBezTo>
                  <a:pt x="21600" y="12330"/>
                  <a:pt x="20728" y="13058"/>
                  <a:pt x="19652" y="13058"/>
                </a:cubicBezTo>
                <a:lnTo>
                  <a:pt x="11861" y="13058"/>
                </a:lnTo>
                <a:cubicBezTo>
                  <a:pt x="10785" y="13058"/>
                  <a:pt x="9913" y="12330"/>
                  <a:pt x="9913" y="11432"/>
                </a:cubicBezTo>
                <a:lnTo>
                  <a:pt x="9913" y="10881"/>
                </a:lnTo>
                <a:lnTo>
                  <a:pt x="0" y="21600"/>
                </a:lnTo>
                <a:lnTo>
                  <a:pt x="9913" y="7617"/>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3" name="Google Shape;214;p33"/>
          <p:cNvSpPr txBox="1"/>
          <p:nvPr/>
        </p:nvSpPr>
        <p:spPr>
          <a:xfrm>
            <a:off x="12750885" y="11721250"/>
            <a:ext cx="2675201" cy="81589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Why ?</a:t>
            </a:r>
          </a:p>
        </p:txBody>
      </p:sp>
      <p:sp>
        <p:nvSpPr>
          <p:cNvPr id="294" name="Google Shape;215;p33"/>
          <p:cNvSpPr/>
          <p:nvPr/>
        </p:nvSpPr>
        <p:spPr>
          <a:xfrm rot="5400000">
            <a:off x="8426990" y="10814747"/>
            <a:ext cx="2714505" cy="229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34" y="2474"/>
                </a:moveTo>
                <a:cubicBezTo>
                  <a:pt x="9034" y="1108"/>
                  <a:pt x="9972" y="0"/>
                  <a:pt x="11128" y="0"/>
                </a:cubicBezTo>
                <a:lnTo>
                  <a:pt x="11128" y="0"/>
                </a:lnTo>
                <a:lnTo>
                  <a:pt x="19506" y="0"/>
                </a:lnTo>
                <a:cubicBezTo>
                  <a:pt x="20662" y="0"/>
                  <a:pt x="21600" y="1108"/>
                  <a:pt x="21600" y="2474"/>
                </a:cubicBezTo>
                <a:lnTo>
                  <a:pt x="21600" y="19126"/>
                </a:lnTo>
                <a:cubicBezTo>
                  <a:pt x="21600" y="20492"/>
                  <a:pt x="20662" y="21600"/>
                  <a:pt x="19506" y="21600"/>
                </a:cubicBezTo>
                <a:lnTo>
                  <a:pt x="11128" y="21600"/>
                </a:lnTo>
                <a:cubicBezTo>
                  <a:pt x="9972" y="21600"/>
                  <a:pt x="9034" y="20492"/>
                  <a:pt x="9034" y="19126"/>
                </a:cubicBezTo>
                <a:lnTo>
                  <a:pt x="9034" y="18000"/>
                </a:lnTo>
                <a:lnTo>
                  <a:pt x="0" y="20003"/>
                </a:lnTo>
                <a:lnTo>
                  <a:pt x="9034" y="12600"/>
                </a:lnTo>
                <a:close/>
              </a:path>
            </a:pathLst>
          </a:custGeom>
          <a:solidFill>
            <a:srgbClr val="FFFF00"/>
          </a:solidFill>
          <a:ln w="12700">
            <a:miter lim="400000"/>
          </a:ln>
        </p:spPr>
        <p:txBody>
          <a:bodyPr lIns="0" tIns="0" rIns="0" bIns="0" anchor="ctr"/>
          <a:lstStyle/>
          <a:p>
            <a:pPr defTabSz="2438400">
              <a:defRPr sz="3400">
                <a:solidFill>
                  <a:srgbClr val="FFFFFF"/>
                </a:solidFill>
                <a:latin typeface="Helvetica Neue"/>
                <a:ea typeface="Helvetica Neue"/>
                <a:cs typeface="Helvetica Neue"/>
                <a:sym typeface="Helvetica Neue"/>
              </a:defRPr>
            </a:pPr>
          </a:p>
        </p:txBody>
      </p:sp>
      <p:sp>
        <p:nvSpPr>
          <p:cNvPr id="295" name="Google Shape;216;p33"/>
          <p:cNvSpPr txBox="1"/>
          <p:nvPr/>
        </p:nvSpPr>
        <p:spPr>
          <a:xfrm>
            <a:off x="8887877" y="12102736"/>
            <a:ext cx="2675201" cy="815899"/>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nchor="ctr">
            <a:spAutoFit/>
          </a:bodyPr>
          <a:lstStyle>
            <a:lvl1pPr algn="l" defTabSz="2438400">
              <a:lnSpc>
                <a:spcPct val="90000"/>
              </a:lnSpc>
              <a:spcBef>
                <a:spcPts val="1000"/>
              </a:spcBef>
              <a:defRPr i="1" sz="4800">
                <a:solidFill>
                  <a:srgbClr val="6A6A6A"/>
                </a:solidFill>
                <a:latin typeface="Helvetica Neue"/>
                <a:ea typeface="Helvetica Neue"/>
                <a:cs typeface="Helvetica Neue"/>
                <a:sym typeface="Helvetica Neue"/>
              </a:defRPr>
            </a:lvl1pPr>
          </a:lstStyle>
          <a:p>
            <a:pPr/>
            <a:r>
              <a:t>How?</a:t>
            </a:r>
          </a:p>
        </p:txBody>
      </p:sp>
      <p:pic>
        <p:nvPicPr>
          <p:cNvPr id="296" name="Google Shape;217;p33" descr="Google Shape;217;p33"/>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Google Shape;222;p34"/>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99" name="Google Shape;223;p34" descr="Google Shape;223;p34"/>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00" name="Google Shape;224;p34" descr="Google Shape;224;p34"/>
          <p:cNvPicPr>
            <a:picLocks noChangeAspect="1"/>
          </p:cNvPicPr>
          <p:nvPr/>
        </p:nvPicPr>
        <p:blipFill>
          <a:blip r:embed="rId3">
            <a:extLst/>
          </a:blip>
          <a:stretch>
            <a:fillRect/>
          </a:stretch>
        </p:blipFill>
        <p:spPr>
          <a:xfrm>
            <a:off x="4032106" y="288039"/>
            <a:ext cx="14242703" cy="10682026"/>
          </a:xfrm>
          <a:prstGeom prst="rect">
            <a:avLst/>
          </a:prstGeom>
          <a:ln w="12700">
            <a:miter lim="400000"/>
          </a:ln>
        </p:spPr>
      </p:pic>
      <p:pic>
        <p:nvPicPr>
          <p:cNvPr id="301" name="Google Shape;225;p34" descr="Google Shape;225;p34"/>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230;p35"/>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04" name="Google Shape;231;p35" descr="Google Shape;231;p35"/>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05" name="Google Shape;232;p35" descr="Google Shape;232;p35"/>
          <p:cNvPicPr>
            <a:picLocks noChangeAspect="1"/>
          </p:cNvPicPr>
          <p:nvPr/>
        </p:nvPicPr>
        <p:blipFill>
          <a:blip r:embed="rId3">
            <a:extLst/>
          </a:blip>
          <a:stretch>
            <a:fillRect/>
          </a:stretch>
        </p:blipFill>
        <p:spPr>
          <a:xfrm>
            <a:off x="4425695" y="258997"/>
            <a:ext cx="14244764" cy="10624220"/>
          </a:xfrm>
          <a:prstGeom prst="rect">
            <a:avLst/>
          </a:prstGeom>
          <a:ln w="12700">
            <a:miter lim="400000"/>
          </a:ln>
        </p:spPr>
      </p:pic>
      <p:pic>
        <p:nvPicPr>
          <p:cNvPr id="306" name="Google Shape;233;p35" descr="Google Shape;233;p35"/>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oogle Shape;238;p36"/>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09" name="Google Shape;239;p36" descr="Google Shape;239;p36"/>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10" name="Google Shape;240;p36" descr="Google Shape;240;p36"/>
          <p:cNvPicPr>
            <a:picLocks noChangeAspect="1"/>
          </p:cNvPicPr>
          <p:nvPr/>
        </p:nvPicPr>
        <p:blipFill>
          <a:blip r:embed="rId3">
            <a:extLst/>
          </a:blip>
          <a:stretch>
            <a:fillRect/>
          </a:stretch>
        </p:blipFill>
        <p:spPr>
          <a:xfrm>
            <a:off x="4032106" y="75901"/>
            <a:ext cx="14473121" cy="10854841"/>
          </a:xfrm>
          <a:prstGeom prst="rect">
            <a:avLst/>
          </a:prstGeom>
          <a:ln w="12700">
            <a:miter lim="400000"/>
          </a:ln>
        </p:spPr>
      </p:pic>
      <p:pic>
        <p:nvPicPr>
          <p:cNvPr id="311" name="Google Shape;241;p36" descr="Google Shape;241;p36"/>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Google Shape;246;p37"/>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14" name="Google Shape;247;p37" descr="Google Shape;247;p37"/>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15" name="Google Shape;248;p37" descr="Google Shape;248;p37"/>
          <p:cNvPicPr>
            <a:picLocks noChangeAspect="1"/>
          </p:cNvPicPr>
          <p:nvPr/>
        </p:nvPicPr>
        <p:blipFill>
          <a:blip r:embed="rId3">
            <a:extLst/>
          </a:blip>
          <a:stretch>
            <a:fillRect/>
          </a:stretch>
        </p:blipFill>
        <p:spPr>
          <a:xfrm>
            <a:off x="4395695" y="20018"/>
            <a:ext cx="6209215" cy="11038601"/>
          </a:xfrm>
          <a:prstGeom prst="rect">
            <a:avLst/>
          </a:prstGeom>
          <a:ln w="12700">
            <a:miter lim="400000"/>
          </a:ln>
        </p:spPr>
      </p:pic>
      <p:pic>
        <p:nvPicPr>
          <p:cNvPr id="316" name="Google Shape;249;p37" descr="Google Shape;249;p37"/>
          <p:cNvPicPr>
            <a:picLocks noChangeAspect="1"/>
          </p:cNvPicPr>
          <p:nvPr/>
        </p:nvPicPr>
        <p:blipFill>
          <a:blip r:embed="rId4">
            <a:extLst/>
          </a:blip>
          <a:srcRect l="0" t="0" r="0" b="15079"/>
          <a:stretch>
            <a:fillRect/>
          </a:stretch>
        </p:blipFill>
        <p:spPr>
          <a:xfrm>
            <a:off x="11294821" y="0"/>
            <a:ext cx="8137436" cy="12285126"/>
          </a:xfrm>
          <a:prstGeom prst="rect">
            <a:avLst/>
          </a:prstGeom>
          <a:ln w="12700">
            <a:miter lim="400000"/>
          </a:ln>
        </p:spPr>
      </p:pic>
      <p:pic>
        <p:nvPicPr>
          <p:cNvPr id="317" name="Google Shape;250;p37" descr="Google Shape;250;p37"/>
          <p:cNvPicPr>
            <a:picLocks noChangeAspect="1"/>
          </p:cNvPicPr>
          <p:nvPr/>
        </p:nvPicPr>
        <p:blipFill>
          <a:blip r:embed="rId5">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255;p38"/>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20" name="Google Shape;256;p38" descr="Google Shape;256;p38"/>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21" name="Google Shape;257;p38" descr="Google Shape;257;p38"/>
          <p:cNvPicPr>
            <a:picLocks noChangeAspect="1"/>
          </p:cNvPicPr>
          <p:nvPr/>
        </p:nvPicPr>
        <p:blipFill>
          <a:blip r:embed="rId3">
            <a:extLst/>
          </a:blip>
          <a:stretch>
            <a:fillRect/>
          </a:stretch>
        </p:blipFill>
        <p:spPr>
          <a:xfrm>
            <a:off x="3060839" y="-1"/>
            <a:ext cx="16436092" cy="10923154"/>
          </a:xfrm>
          <a:prstGeom prst="rect">
            <a:avLst/>
          </a:prstGeom>
          <a:ln w="12700">
            <a:miter lim="400000"/>
          </a:ln>
        </p:spPr>
      </p:pic>
      <p:pic>
        <p:nvPicPr>
          <p:cNvPr id="322" name="Google Shape;258;p38" descr="Google Shape;258;p38"/>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263;p39"/>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25" name="Google Shape;264;p39" descr="Google Shape;264;p39"/>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26" name="Google Shape;265;p39" descr="Google Shape;265;p39"/>
          <p:cNvPicPr>
            <a:picLocks noChangeAspect="1"/>
          </p:cNvPicPr>
          <p:nvPr/>
        </p:nvPicPr>
        <p:blipFill>
          <a:blip r:embed="rId3">
            <a:extLst/>
          </a:blip>
          <a:stretch>
            <a:fillRect/>
          </a:stretch>
        </p:blipFill>
        <p:spPr>
          <a:xfrm>
            <a:off x="4032106" y="-50937"/>
            <a:ext cx="14714302" cy="11035727"/>
          </a:xfrm>
          <a:prstGeom prst="rect">
            <a:avLst/>
          </a:prstGeom>
          <a:ln w="12700">
            <a:miter lim="400000"/>
          </a:ln>
        </p:spPr>
      </p:pic>
      <p:pic>
        <p:nvPicPr>
          <p:cNvPr id="327" name="Google Shape;266;p39" descr="Google Shape;266;p39"/>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Google Shape;271;p4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30" name="Google Shape;272;p40" descr="Google Shape;272;p40"/>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31" name="Google Shape;273;p40" descr="Google Shape;273;p40"/>
          <p:cNvPicPr>
            <a:picLocks noChangeAspect="1"/>
          </p:cNvPicPr>
          <p:nvPr/>
        </p:nvPicPr>
        <p:blipFill>
          <a:blip r:embed="rId3">
            <a:extLst/>
          </a:blip>
          <a:stretch>
            <a:fillRect/>
          </a:stretch>
        </p:blipFill>
        <p:spPr>
          <a:xfrm>
            <a:off x="12637877" y="-1"/>
            <a:ext cx="8293175" cy="11056621"/>
          </a:xfrm>
          <a:prstGeom prst="rect">
            <a:avLst/>
          </a:prstGeom>
          <a:ln w="12700">
            <a:miter lim="400000"/>
          </a:ln>
        </p:spPr>
      </p:pic>
      <p:pic>
        <p:nvPicPr>
          <p:cNvPr id="332" name="Google Shape;274;p40" descr="Google Shape;274;p40"/>
          <p:cNvPicPr>
            <a:picLocks noChangeAspect="1"/>
          </p:cNvPicPr>
          <p:nvPr/>
        </p:nvPicPr>
        <p:blipFill>
          <a:blip r:embed="rId4">
            <a:extLst/>
          </a:blip>
          <a:stretch>
            <a:fillRect/>
          </a:stretch>
        </p:blipFill>
        <p:spPr>
          <a:xfrm>
            <a:off x="3424823" y="-1"/>
            <a:ext cx="8291756" cy="11056618"/>
          </a:xfrm>
          <a:prstGeom prst="rect">
            <a:avLst/>
          </a:prstGeom>
          <a:ln w="12700">
            <a:miter lim="400000"/>
          </a:ln>
        </p:spPr>
      </p:pic>
      <p:pic>
        <p:nvPicPr>
          <p:cNvPr id="333" name="Google Shape;275;p40" descr="Google Shape;275;p40"/>
          <p:cNvPicPr>
            <a:picLocks noChangeAspect="1"/>
          </p:cNvPicPr>
          <p:nvPr/>
        </p:nvPicPr>
        <p:blipFill>
          <a:blip r:embed="rId5">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Google Shape;280;p41"/>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36" name="Google Shape;281;p41" descr="Google Shape;281;p41"/>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37" name="Google Shape;282;p41" descr="Google Shape;282;p41"/>
          <p:cNvPicPr>
            <a:picLocks noChangeAspect="1"/>
          </p:cNvPicPr>
          <p:nvPr/>
        </p:nvPicPr>
        <p:blipFill>
          <a:blip r:embed="rId3">
            <a:extLst/>
          </a:blip>
          <a:stretch>
            <a:fillRect/>
          </a:stretch>
        </p:blipFill>
        <p:spPr>
          <a:xfrm>
            <a:off x="4032106" y="5"/>
            <a:ext cx="14824513" cy="11056617"/>
          </a:xfrm>
          <a:prstGeom prst="rect">
            <a:avLst/>
          </a:prstGeom>
          <a:ln w="12700">
            <a:miter lim="400000"/>
          </a:ln>
        </p:spPr>
      </p:pic>
      <p:pic>
        <p:nvPicPr>
          <p:cNvPr id="338" name="Google Shape;283;p41" descr="Google Shape;283;p41"/>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9EAD3"/>
        </a:solidFill>
      </p:bgPr>
    </p:bg>
    <p:spTree>
      <p:nvGrpSpPr>
        <p:cNvPr id="1" name=""/>
        <p:cNvGrpSpPr/>
        <p:nvPr/>
      </p:nvGrpSpPr>
      <p:grpSpPr>
        <a:xfrm>
          <a:off x="0" y="0"/>
          <a:ext cx="0" cy="0"/>
          <a:chOff x="0" y="0"/>
          <a:chExt cx="0" cy="0"/>
        </a:xfrm>
      </p:grpSpPr>
      <p:sp>
        <p:nvSpPr>
          <p:cNvPr id="198" name="Google Shape;65;p15"/>
          <p:cNvSpPr txBox="1"/>
          <p:nvPr/>
        </p:nvSpPr>
        <p:spPr>
          <a:xfrm>
            <a:off x="1562132" y="3724399"/>
            <a:ext cx="87464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A6A6A"/>
                </a:solidFill>
                <a:latin typeface="Helvetica Neue"/>
                <a:ea typeface="Helvetica Neue"/>
                <a:cs typeface="Helvetica Neue"/>
                <a:sym typeface="Helvetica Neue"/>
              </a:defRPr>
            </a:lvl1pPr>
          </a:lstStyle>
          <a:p>
            <a:pPr/>
            <a:r>
              <a:t>Innovation Day Overview</a:t>
            </a:r>
          </a:p>
        </p:txBody>
      </p:sp>
      <p:sp>
        <p:nvSpPr>
          <p:cNvPr id="199" name="Google Shape;66;p15"/>
          <p:cNvSpPr txBox="1"/>
          <p:nvPr/>
        </p:nvSpPr>
        <p:spPr>
          <a:xfrm>
            <a:off x="11421941" y="2339471"/>
            <a:ext cx="11794402" cy="904793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115000"/>
              </a:lnSpc>
              <a:defRPr>
                <a:latin typeface="Arial"/>
                <a:ea typeface="Arial"/>
                <a:cs typeface="Arial"/>
                <a:sym typeface="Arial"/>
              </a:defRPr>
            </a:pPr>
            <a:r>
              <a:t>At the Kaplan Institute, we understand that practical, technological breakthroughs only come from people who are not just good at technology, but good at leadership: people who understand that influence, inspiration and human insight are as important as engineering and computer science and clean rooms; people who are looking to drive positive change, both in their communities and in the world, and see technology as the means.</a:t>
            </a:r>
          </a:p>
          <a:p>
            <a:pPr algn="l" defTabSz="2438400">
              <a:lnSpc>
                <a:spcPct val="115000"/>
              </a:lnSpc>
              <a:defRPr sz="3600">
                <a:latin typeface="Arial"/>
                <a:ea typeface="Arial"/>
                <a:cs typeface="Arial"/>
                <a:sym typeface="Arial"/>
              </a:defRPr>
            </a:pPr>
            <a:endParaRPr sz="3200"/>
          </a:p>
          <a:p>
            <a:pPr algn="l" defTabSz="2438400">
              <a:lnSpc>
                <a:spcPct val="115000"/>
              </a:lnSpc>
              <a:defRPr>
                <a:latin typeface="Arial"/>
                <a:ea typeface="Arial"/>
                <a:cs typeface="Arial"/>
                <a:sym typeface="Arial"/>
              </a:defRPr>
            </a:pPr>
            <a:r>
              <a:t>The Innovation Day presentation is in effect the final exam for IPRO projects. The presentations demonstrate the entire development process requiring teams to assemble all work done over the course of the semester and present that work to the partners in person.</a:t>
            </a:r>
          </a:p>
          <a:p>
            <a:pPr algn="l" defTabSz="2438400">
              <a:lnSpc>
                <a:spcPct val="115000"/>
              </a:lnSpc>
              <a:defRPr sz="3600">
                <a:latin typeface="Arial"/>
                <a:ea typeface="Arial"/>
                <a:cs typeface="Arial"/>
                <a:sym typeface="Arial"/>
              </a:defRPr>
            </a:pPr>
            <a:endParaRPr sz="3200"/>
          </a:p>
        </p:txBody>
      </p:sp>
      <p:pic>
        <p:nvPicPr>
          <p:cNvPr id="200" name="Google Shape;67;p15" descr="Google Shape;67;p15"/>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Google Shape;288;p42"/>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341" name="Google Shape;289;p42" descr="Google Shape;289;p42"/>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pic>
        <p:nvPicPr>
          <p:cNvPr id="342" name="Google Shape;290;p42" descr="Google Shape;290;p42"/>
          <p:cNvPicPr>
            <a:picLocks noChangeAspect="1"/>
          </p:cNvPicPr>
          <p:nvPr/>
        </p:nvPicPr>
        <p:blipFill>
          <a:blip r:embed="rId3">
            <a:extLst/>
          </a:blip>
          <a:srcRect l="5047" t="0" r="9953" b="0"/>
          <a:stretch>
            <a:fillRect/>
          </a:stretch>
        </p:blipFill>
        <p:spPr>
          <a:xfrm>
            <a:off x="512063" y="288037"/>
            <a:ext cx="17029230" cy="11269948"/>
          </a:xfrm>
          <a:prstGeom prst="rect">
            <a:avLst/>
          </a:prstGeom>
          <a:ln w="12700">
            <a:miter lim="400000"/>
          </a:ln>
        </p:spPr>
      </p:pic>
      <p:pic>
        <p:nvPicPr>
          <p:cNvPr id="343" name="Google Shape;291;p42" descr="Google Shape;291;p42"/>
          <p:cNvPicPr>
            <a:picLocks noChangeAspect="1"/>
          </p:cNvPicPr>
          <p:nvPr/>
        </p:nvPicPr>
        <p:blipFill>
          <a:blip r:embed="rId4">
            <a:extLst/>
          </a:blip>
          <a:srcRect l="0" t="7732" r="0" b="0"/>
          <a:stretch>
            <a:fillRect/>
          </a:stretch>
        </p:blipFill>
        <p:spPr>
          <a:xfrm>
            <a:off x="16495775" y="267186"/>
            <a:ext cx="7235223" cy="11290828"/>
          </a:xfrm>
          <a:prstGeom prst="rect">
            <a:avLst/>
          </a:prstGeom>
          <a:ln w="12700">
            <a:miter lim="400000"/>
          </a:ln>
        </p:spPr>
      </p:pic>
      <p:pic>
        <p:nvPicPr>
          <p:cNvPr id="344" name="Google Shape;292;p42" descr="Google Shape;292;p42"/>
          <p:cNvPicPr>
            <a:picLocks noChangeAspect="1"/>
          </p:cNvPicPr>
          <p:nvPr/>
        </p:nvPicPr>
        <p:blipFill>
          <a:blip r:embed="rId5">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Quantitative Structure-Property Relationships"/>
          <p:cNvSpPr txBox="1"/>
          <p:nvPr>
            <p:ph type="title"/>
          </p:nvPr>
        </p:nvSpPr>
        <p:spPr>
          <a:prstGeom prst="rect">
            <a:avLst/>
          </a:prstGeom>
        </p:spPr>
        <p:txBody>
          <a:bodyPr/>
          <a:lstStyle>
            <a:lvl1pPr defTabSz="607933">
              <a:defRPr sz="8288"/>
            </a:lvl1pPr>
          </a:lstStyle>
          <a:p>
            <a:pPr/>
            <a:r>
              <a:t>Quantitative Structure-Property Relationships</a:t>
            </a:r>
          </a:p>
        </p:txBody>
      </p:sp>
      <p:sp>
        <p:nvSpPr>
          <p:cNvPr id="347" name="Today’s lecture is intended to help you achieve the following learning objective: Develop a model for a quantitative structure-property relationship. Describe its domain of applicability.…"/>
          <p:cNvSpPr txBox="1"/>
          <p:nvPr>
            <p:ph type="body" idx="1"/>
          </p:nvPr>
        </p:nvSpPr>
        <p:spPr>
          <a:prstGeom prst="rect">
            <a:avLst/>
          </a:prstGeom>
        </p:spPr>
        <p:txBody>
          <a:bodyPr/>
          <a:lstStyle/>
          <a:p>
            <a:pPr/>
            <a:r>
              <a:t>Today’s lecture is intended to help you achieve the following learning objective: Develop a model for a quantitative structure-property relationship. Describe its domain of applicability.</a:t>
            </a:r>
          </a:p>
          <a:p>
            <a:pPr/>
          </a:p>
          <a:p>
            <a:pPr/>
            <a:r>
              <a:t>QSPR Topics</a:t>
            </a:r>
          </a:p>
          <a:p>
            <a:pPr lvl="1"/>
            <a:r>
              <a:t>Machine learning</a:t>
            </a:r>
          </a:p>
          <a:p>
            <a:pPr lvl="1"/>
            <a:r>
              <a:t>Features/descriptors</a:t>
            </a:r>
          </a:p>
          <a:p>
            <a:pPr lvl="1"/>
            <a:r>
              <a:t>Algorithms</a:t>
            </a:r>
          </a:p>
          <a:p>
            <a:pPr lvl="1"/>
            <a:r>
              <a:t>Validation</a:t>
            </a:r>
          </a:p>
          <a:p>
            <a:pPr lvl="1"/>
            <a:r>
              <a:t>Limitations</a:t>
            </a:r>
          </a:p>
        </p:txBody>
      </p:sp>
      <p:sp>
        <p:nvSpPr>
          <p:cNvPr id="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QSPR is an application of machine learning"/>
          <p:cNvSpPr txBox="1"/>
          <p:nvPr>
            <p:ph type="title"/>
          </p:nvPr>
        </p:nvSpPr>
        <p:spPr>
          <a:prstGeom prst="rect">
            <a:avLst/>
          </a:prstGeom>
        </p:spPr>
        <p:txBody>
          <a:bodyPr/>
          <a:lstStyle>
            <a:lvl1pPr defTabSz="640794">
              <a:defRPr sz="8736"/>
            </a:lvl1pPr>
          </a:lstStyle>
          <a:p>
            <a:pPr/>
            <a:r>
              <a:t>QSPR is an application of machine learning </a:t>
            </a:r>
          </a:p>
        </p:txBody>
      </p:sp>
      <p:sp>
        <p:nvSpPr>
          <p:cNvPr id="351" name="Machine learning [1]…"/>
          <p:cNvSpPr txBox="1"/>
          <p:nvPr>
            <p:ph type="body" idx="1"/>
          </p:nvPr>
        </p:nvSpPr>
        <p:spPr>
          <a:prstGeom prst="rect">
            <a:avLst/>
          </a:prstGeom>
        </p:spPr>
        <p:txBody>
          <a:bodyPr/>
          <a:lstStyle/>
          <a:p>
            <a:pPr marL="598840" indent="-598840" defTabSz="796885">
              <a:defRPr sz="4850"/>
            </a:pPr>
            <a:r>
              <a:t>Machine learning [1]</a:t>
            </a:r>
          </a:p>
          <a:p>
            <a:pPr lvl="1" marL="1030005" indent="-598840" defTabSz="796885">
              <a:defRPr sz="4850"/>
            </a:pPr>
            <a:r>
              <a:t>“gives computers the ability to learn without being explicitly programmed” - Arthur Samuel (1959)</a:t>
            </a:r>
          </a:p>
          <a:p>
            <a:pPr lvl="1" marL="1030005" indent="-598840" defTabSz="796885">
              <a:defRPr sz="4850"/>
            </a:pPr>
            <a:r>
              <a:t>“A computer program is said to learn from experience E with respect to some task T and some performance measure P, if its performance on T, as measured by P, improves with experience E.” -Tom Mitchell (1997)</a:t>
            </a:r>
          </a:p>
          <a:p>
            <a:pPr marL="598840" indent="-598840" defTabSz="796885">
              <a:defRPr sz="4850"/>
            </a:pPr>
            <a:r>
              <a:t>In Quantitive Structure-Property Relationships (QSPR)</a:t>
            </a:r>
          </a:p>
          <a:p>
            <a:pPr lvl="1" marL="1030005" indent="-598840" defTabSz="796885">
              <a:defRPr sz="4850"/>
            </a:pPr>
            <a:r>
              <a:t>Experience E: chemicals</a:t>
            </a:r>
          </a:p>
          <a:p>
            <a:pPr lvl="1" marL="1030005" indent="-598840" defTabSz="796885">
              <a:defRPr sz="4850"/>
            </a:pPr>
            <a:r>
              <a:t>Task T: predicting physical property, e.g.</a:t>
            </a:r>
          </a:p>
          <a:p>
            <a:pPr lvl="2" marL="1461170" indent="-598840" defTabSz="796885">
              <a:defRPr sz="4850"/>
            </a:pPr>
            <a:r>
              <a:t>boiling point, chromatography retention times</a:t>
            </a:r>
          </a:p>
          <a:p>
            <a:pPr lvl="2" marL="1461170" indent="-598840" defTabSz="796885">
              <a:defRPr sz="4850"/>
            </a:pPr>
            <a:r>
              <a:t>activity against a biological target = QSAR</a:t>
            </a:r>
          </a:p>
          <a:p>
            <a:pPr lvl="2" marL="1461170" indent="-598840" defTabSz="796885">
              <a:defRPr sz="4850"/>
            </a:pPr>
            <a:r>
              <a:t>ADMET (absorption, distribution, metabolism, and excretion - toxicity)</a:t>
            </a:r>
          </a:p>
          <a:p>
            <a:pPr lvl="1" marL="1030005" indent="-598840" defTabSz="796885">
              <a:defRPr sz="4850"/>
            </a:pPr>
            <a:r>
              <a:t>Performance P: correlation/error in validation set/real-world applications</a:t>
            </a:r>
          </a:p>
        </p:txBody>
      </p:sp>
      <p:sp>
        <p:nvSpPr>
          <p:cNvPr id="3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1">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51">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1">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351">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1">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1">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51">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351">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35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1"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Features/Descriptors"/>
          <p:cNvSpPr txBox="1"/>
          <p:nvPr>
            <p:ph type="title"/>
          </p:nvPr>
        </p:nvSpPr>
        <p:spPr>
          <a:prstGeom prst="rect">
            <a:avLst/>
          </a:prstGeom>
        </p:spPr>
        <p:txBody>
          <a:bodyPr/>
          <a:lstStyle/>
          <a:p>
            <a:pPr/>
            <a:r>
              <a:t>Features/Descriptors</a:t>
            </a:r>
          </a:p>
        </p:txBody>
      </p:sp>
      <p:sp>
        <p:nvSpPr>
          <p:cNvPr id="355" name="Enables chemicals to be input into machine learning models…"/>
          <p:cNvSpPr txBox="1"/>
          <p:nvPr>
            <p:ph type="body" idx="1"/>
          </p:nvPr>
        </p:nvSpPr>
        <p:spPr>
          <a:prstGeom prst="rect">
            <a:avLst/>
          </a:prstGeom>
        </p:spPr>
        <p:txBody>
          <a:bodyPr/>
          <a:lstStyle/>
          <a:p>
            <a:pPr/>
            <a:r>
              <a:t>Enables chemicals to be input into machine learning models</a:t>
            </a:r>
          </a:p>
          <a:p>
            <a:pPr/>
            <a:r>
              <a:t>How would you describe a chemical in numbers that can be put into a mathematical formula?</a:t>
            </a:r>
          </a:p>
          <a:p>
            <a:pPr/>
            <a:r>
              <a:t>Features can be</a:t>
            </a:r>
          </a:p>
          <a:p>
            <a:pPr lvl="1"/>
            <a:r>
              <a:t>from enumerable properties, e.g. number of a certain element, number of H bond donors/acceptors, presence/absence of an element functional group</a:t>
            </a:r>
          </a:p>
          <a:p>
            <a:pPr lvl="1"/>
            <a:r>
              <a:t>based on 3D structures</a:t>
            </a:r>
          </a:p>
          <a:p>
            <a:pPr lvl="2"/>
            <a:r>
              <a:t>of a chemical, e.g. surface area, radius of gyration, moments of inertia</a:t>
            </a:r>
          </a:p>
          <a:p>
            <a:pPr lvl="2"/>
            <a:r>
              <a:t>of a protein-ligand complex</a:t>
            </a:r>
          </a:p>
          <a:p>
            <a:pPr/>
            <a:r>
              <a:rPr u="sng">
                <a:hlinkClick r:id="rId2" invalidUrl="" action="" tgtFrame="" tooltip="" history="1" highlightClick="0" endSnd="0"/>
              </a:rPr>
              <a:t>http://www.rdkit.org/docs/GettingStartedInPython.html#list-of-available-descriptors</a:t>
            </a:r>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5">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355">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5">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5">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5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5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5"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Algorithms"/>
          <p:cNvSpPr txBox="1"/>
          <p:nvPr>
            <p:ph type="title"/>
          </p:nvPr>
        </p:nvSpPr>
        <p:spPr>
          <a:prstGeom prst="rect">
            <a:avLst/>
          </a:prstGeom>
        </p:spPr>
        <p:txBody>
          <a:bodyPr/>
          <a:lstStyle/>
          <a:p>
            <a:pPr/>
            <a:r>
              <a:t>Algorithms</a:t>
            </a:r>
          </a:p>
        </p:txBody>
      </p:sp>
      <p:sp>
        <p:nvSpPr>
          <p:cNvPr id="359" name="Linear regression…"/>
          <p:cNvSpPr txBox="1"/>
          <p:nvPr>
            <p:ph type="body" idx="1"/>
          </p:nvPr>
        </p:nvSpPr>
        <p:spPr>
          <a:xfrm>
            <a:off x="635000" y="2857469"/>
            <a:ext cx="15180624" cy="10477563"/>
          </a:xfrm>
          <a:prstGeom prst="rect">
            <a:avLst/>
          </a:prstGeom>
        </p:spPr>
        <p:txBody>
          <a:bodyPr/>
          <a:lstStyle/>
          <a:p>
            <a:pPr marL="598840" indent="-598840" defTabSz="796885">
              <a:defRPr sz="4850"/>
            </a:pPr>
            <a:r>
              <a:t>Linear regression</a:t>
            </a:r>
          </a:p>
          <a:p>
            <a:pPr lvl="1" marL="1030005" indent="-598840" defTabSz="796885">
              <a:defRPr sz="4850"/>
            </a:pPr>
            <a:r>
              <a:t>y = mx + b for simple linear regression</a:t>
            </a:r>
          </a:p>
          <a:p>
            <a:pPr lvl="1" marL="1030005" indent="-598840" defTabSz="796885">
              <a:defRPr sz="4850"/>
            </a:pPr>
            <a:r>
              <a:t>y = m</a:t>
            </a:r>
            <a:r>
              <a:rPr baseline="-5999"/>
              <a:t>1</a:t>
            </a:r>
            <a:r>
              <a:t>x</a:t>
            </a:r>
            <a:r>
              <a:rPr baseline="-5999"/>
              <a:t>1</a:t>
            </a:r>
            <a:r>
              <a:t> + m</a:t>
            </a:r>
            <a:r>
              <a:rPr baseline="-5999"/>
              <a:t>2</a:t>
            </a:r>
            <a:r>
              <a:t>x</a:t>
            </a:r>
            <a:r>
              <a:rPr baseline="-5999"/>
              <a:t>2</a:t>
            </a:r>
            <a:r>
              <a:t> + … + b for multiple linear regression</a:t>
            </a:r>
          </a:p>
          <a:p>
            <a:pPr lvl="1" marL="1030005" indent="-598840" defTabSz="796885">
              <a:defRPr sz="4850"/>
            </a:pPr>
            <a:r>
              <a:t>x is projected onto a new space in partial least squares regression</a:t>
            </a:r>
          </a:p>
          <a:p>
            <a:pPr marL="598840" indent="-598840" defTabSz="796885">
              <a:defRPr sz="4850"/>
            </a:pPr>
            <a:r>
              <a:t>Neural networks</a:t>
            </a:r>
          </a:p>
          <a:p>
            <a:pPr lvl="1" marL="1030005" indent="-598840" defTabSz="796885">
              <a:defRPr sz="4850"/>
            </a:pPr>
            <a:r>
              <a:t>sets of nodes that transform inputs into an output</a:t>
            </a:r>
          </a:p>
          <a:p>
            <a:pPr lvl="1" marL="1030005" indent="-598840" defTabSz="796885">
              <a:defRPr sz="4850"/>
            </a:pPr>
            <a:r>
              <a:t>allows for nonlinear relationships.</a:t>
            </a:r>
          </a:p>
          <a:p>
            <a:pPr marL="598840" indent="-598840" defTabSz="796885">
              <a:defRPr sz="4850"/>
            </a:pPr>
            <a:r>
              <a:t>Deep learning</a:t>
            </a:r>
          </a:p>
          <a:p>
            <a:pPr lvl="1" marL="1030005" indent="-598840" defTabSz="796885">
              <a:defRPr sz="4850"/>
            </a:pPr>
            <a:r>
              <a:t>neural networks with multiple layers</a:t>
            </a:r>
          </a:p>
          <a:p>
            <a:pPr lvl="1" marL="1030005" indent="-598840" defTabSz="796885">
              <a:defRPr sz="4850"/>
            </a:pPr>
            <a:r>
              <a:t>increasingly popular and powerful with faster computers and larger datasets</a:t>
            </a:r>
          </a:p>
          <a:p>
            <a:pPr marL="598840" indent="-598840" defTabSz="796885">
              <a:defRPr sz="4850"/>
            </a:pPr>
            <a:r>
              <a:t>Not an exhaustive list!</a:t>
            </a:r>
          </a:p>
        </p:txBody>
      </p:sp>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63" name="Group"/>
          <p:cNvGrpSpPr/>
          <p:nvPr/>
        </p:nvGrpSpPr>
        <p:grpSpPr>
          <a:xfrm>
            <a:off x="16187570" y="3317158"/>
            <a:ext cx="7625166" cy="9558185"/>
            <a:chOff x="0" y="0"/>
            <a:chExt cx="7625165" cy="9558184"/>
          </a:xfrm>
        </p:grpSpPr>
        <p:pic>
          <p:nvPicPr>
            <p:cNvPr id="361" name="Image" descr="Image"/>
            <p:cNvPicPr>
              <a:picLocks noChangeAspect="1"/>
            </p:cNvPicPr>
            <p:nvPr/>
          </p:nvPicPr>
          <p:blipFill>
            <a:blip r:embed="rId2">
              <a:extLst/>
            </a:blip>
            <a:stretch>
              <a:fillRect/>
            </a:stretch>
          </p:blipFill>
          <p:spPr>
            <a:xfrm>
              <a:off x="0" y="0"/>
              <a:ext cx="7625166" cy="9168071"/>
            </a:xfrm>
            <a:prstGeom prst="rect">
              <a:avLst/>
            </a:prstGeom>
            <a:ln w="12700" cap="flat">
              <a:noFill/>
              <a:miter lim="400000"/>
            </a:ln>
            <a:effectLst/>
          </p:spPr>
        </p:pic>
        <p:sp>
          <p:nvSpPr>
            <p:cNvPr id="362" name="Diagram of an artificial neural network [2]"/>
            <p:cNvSpPr txBox="1"/>
            <p:nvPr/>
          </p:nvSpPr>
          <p:spPr>
            <a:xfrm>
              <a:off x="41674" y="8932709"/>
              <a:ext cx="7541817"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Diagram of an artificial neural network [2]</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5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59">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5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59">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5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359">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359">
                                            <p:txEl>
                                              <p:pRg st="8" end="8"/>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359">
                                            <p:txEl>
                                              <p:pRg st="9" end="9"/>
                                            </p:txEl>
                                          </p:spTgt>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2" fill="hold">
                                  <p:stCondLst>
                                    <p:cond delay="0"/>
                                  </p:stCondLst>
                                  <p:iterate type="el" backwards="0">
                                    <p:tmAbs val="0"/>
                                  </p:iterate>
                                  <p:childTnLst>
                                    <p:set>
                                      <p:cBhvr>
                                        <p:cTn id="33" fill="hold"/>
                                        <p:tgtEl>
                                          <p:spTgt spid="36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35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2"/>
      <p:bldP build="p" bldLvl="1" animBg="1" rev="0" advAuto="0" spid="359"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Validation"/>
          <p:cNvSpPr txBox="1"/>
          <p:nvPr>
            <p:ph type="title"/>
          </p:nvPr>
        </p:nvSpPr>
        <p:spPr>
          <a:prstGeom prst="rect">
            <a:avLst/>
          </a:prstGeom>
        </p:spPr>
        <p:txBody>
          <a:bodyPr/>
          <a:lstStyle/>
          <a:p>
            <a:pPr/>
            <a:r>
              <a:t>Validation</a:t>
            </a:r>
          </a:p>
        </p:txBody>
      </p:sp>
      <p:sp>
        <p:nvSpPr>
          <p:cNvPr id="366" name="How do you know if a model is any good?…"/>
          <p:cNvSpPr txBox="1"/>
          <p:nvPr>
            <p:ph type="body" idx="1"/>
          </p:nvPr>
        </p:nvSpPr>
        <p:spPr>
          <a:prstGeom prst="rect">
            <a:avLst/>
          </a:prstGeom>
        </p:spPr>
        <p:txBody>
          <a:bodyPr/>
          <a:lstStyle/>
          <a:p>
            <a:pPr/>
            <a:r>
              <a:t>How do you know if a model is any good?</a:t>
            </a:r>
          </a:p>
          <a:p>
            <a:pPr/>
            <a:r>
              <a:t>Data are split into training and test sets</a:t>
            </a:r>
          </a:p>
          <a:p>
            <a:pPr lvl="1"/>
            <a:r>
              <a:t>Both sets should represent the same population</a:t>
            </a:r>
          </a:p>
          <a:p>
            <a:pPr/>
            <a:r>
              <a:t>Model is built using the training set</a:t>
            </a:r>
          </a:p>
          <a:p>
            <a:pPr/>
            <a:r>
              <a:t>Calculations on test set are compared to data</a:t>
            </a:r>
          </a:p>
        </p:txBody>
      </p:sp>
      <p:sp>
        <p:nvSpPr>
          <p:cNvPr id="3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6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66"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Limitations"/>
          <p:cNvSpPr txBox="1"/>
          <p:nvPr>
            <p:ph type="title"/>
          </p:nvPr>
        </p:nvSpPr>
        <p:spPr>
          <a:prstGeom prst="rect">
            <a:avLst/>
          </a:prstGeom>
        </p:spPr>
        <p:txBody>
          <a:bodyPr/>
          <a:lstStyle/>
          <a:p>
            <a:pPr/>
            <a:r>
              <a:t>Limitations</a:t>
            </a:r>
          </a:p>
        </p:txBody>
      </p:sp>
      <p:sp>
        <p:nvSpPr>
          <p:cNvPr id="370" name="What do you think some limitations of QSPR might be?…"/>
          <p:cNvSpPr txBox="1"/>
          <p:nvPr>
            <p:ph type="body" idx="1"/>
          </p:nvPr>
        </p:nvSpPr>
        <p:spPr>
          <a:prstGeom prst="rect">
            <a:avLst/>
          </a:prstGeom>
        </p:spPr>
        <p:txBody>
          <a:bodyPr/>
          <a:lstStyle/>
          <a:p>
            <a:pPr/>
            <a:r>
              <a:t>What do you think some limitations of QSPR might be?</a:t>
            </a:r>
          </a:p>
          <a:p>
            <a:pPr/>
            <a:r>
              <a:t>A high-quality training set is necessary</a:t>
            </a:r>
          </a:p>
          <a:p>
            <a:pPr/>
            <a:r>
              <a:t>Models can only be applied to molecules similar to the training set</a:t>
            </a:r>
          </a:p>
          <a:p>
            <a:pPr/>
            <a:r>
              <a:t>Sometimes small changes in structure can lead to large changes in a property</a:t>
            </a:r>
          </a:p>
          <a:p>
            <a:pPr lvl="1"/>
            <a:r>
              <a:t>adding a methyl can make it so that a ligand no longer fits into a binding pocket</a:t>
            </a:r>
          </a:p>
          <a:p>
            <a:pPr lvl="1"/>
            <a:r>
              <a:t>in QSAR, known as an “activity cliff”</a:t>
            </a:r>
          </a:p>
        </p:txBody>
      </p:sp>
      <p:sp>
        <p:nvSpPr>
          <p:cNvPr id="3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7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7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7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70"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References"/>
          <p:cNvSpPr txBox="1"/>
          <p:nvPr>
            <p:ph type="title"/>
          </p:nvPr>
        </p:nvSpPr>
        <p:spPr>
          <a:prstGeom prst="rect">
            <a:avLst/>
          </a:prstGeom>
        </p:spPr>
        <p:txBody>
          <a:bodyPr/>
          <a:lstStyle/>
          <a:p>
            <a:pPr/>
            <a:r>
              <a:t>References</a:t>
            </a:r>
          </a:p>
        </p:txBody>
      </p:sp>
      <p:sp>
        <p:nvSpPr>
          <p:cNvPr id="374" name="[1] https://www.geeksforgeeks.org/introduction-machine-learning/…"/>
          <p:cNvSpPr txBox="1"/>
          <p:nvPr>
            <p:ph type="body" idx="1"/>
          </p:nvPr>
        </p:nvSpPr>
        <p:spPr>
          <a:prstGeom prst="rect">
            <a:avLst/>
          </a:prstGeom>
        </p:spPr>
        <p:txBody>
          <a:bodyPr/>
          <a:lstStyle/>
          <a:p>
            <a:pPr/>
            <a:r>
              <a:t>[1] </a:t>
            </a:r>
            <a:r>
              <a:rPr u="sng">
                <a:hlinkClick r:id="rId2" invalidUrl="" action="" tgtFrame="" tooltip="" history="1" highlightClick="0" endSnd="0"/>
              </a:rPr>
              <a:t>https://www.geeksforgeeks.org/introduction-machine-learning/</a:t>
            </a:r>
          </a:p>
          <a:p>
            <a:pPr/>
            <a:r>
              <a:t>[2] Downloaded from </a:t>
            </a:r>
            <a:r>
              <a:rPr u="sng">
                <a:hlinkClick r:id="rId3" invalidUrl="" action="" tgtFrame="" tooltip="" history="1" highlightClick="0" endSnd="0"/>
              </a:rPr>
              <a:t>https://commons.wikimedia.org/wiki/File:Colored_neural_network.svg</a:t>
            </a:r>
            <a:r>
              <a:t> and reused under the </a:t>
            </a:r>
            <a:r>
              <a:rPr u="sng">
                <a:hlinkClick r:id="rId4" invalidUrl="" action="" tgtFrame="" tooltip="" history="1" highlightClick="0" endSnd="0"/>
              </a:rPr>
              <a:t>CC BY-SA 3.0</a:t>
            </a:r>
            <a:r>
              <a:t> license</a:t>
            </a:r>
          </a:p>
        </p:txBody>
      </p:sp>
      <p:sp>
        <p:nvSpPr>
          <p:cNvPr id="3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olubility Prediction"/>
          <p:cNvSpPr txBox="1"/>
          <p:nvPr>
            <p:ph type="title"/>
          </p:nvPr>
        </p:nvSpPr>
        <p:spPr>
          <a:prstGeom prst="rect">
            <a:avLst/>
          </a:prstGeom>
        </p:spPr>
        <p:txBody>
          <a:bodyPr/>
          <a:lstStyle/>
          <a:p>
            <a:pPr/>
            <a:r>
              <a:t>Solubility Prediction</a:t>
            </a:r>
          </a:p>
        </p:txBody>
      </p:sp>
      <p:sp>
        <p:nvSpPr>
          <p:cNvPr id="378" name="The importance of solubility prediction…"/>
          <p:cNvSpPr txBox="1"/>
          <p:nvPr>
            <p:ph type="body" idx="1"/>
          </p:nvPr>
        </p:nvSpPr>
        <p:spPr>
          <a:prstGeom prst="rect">
            <a:avLst/>
          </a:prstGeom>
        </p:spPr>
        <p:txBody>
          <a:bodyPr/>
          <a:lstStyle/>
          <a:p>
            <a:pPr/>
            <a:r>
              <a:t>The importance of solubility prediction</a:t>
            </a:r>
          </a:p>
          <a:p>
            <a:pPr/>
            <a:r>
              <a:t>The Solubility Challenge (2008)</a:t>
            </a:r>
          </a:p>
          <a:p>
            <a:pPr/>
            <a:r>
              <a:t>QSPR prediction of solubility</a:t>
            </a:r>
          </a:p>
          <a:p>
            <a:pPr/>
            <a:r>
              <a:t>Free energy calculations of solubility</a:t>
            </a:r>
          </a:p>
        </p:txBody>
      </p:sp>
      <p:sp>
        <p:nvSpPr>
          <p:cNvPr id="3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he importance of solubility prediction"/>
          <p:cNvSpPr txBox="1"/>
          <p:nvPr>
            <p:ph type="title"/>
          </p:nvPr>
        </p:nvSpPr>
        <p:spPr>
          <a:prstGeom prst="rect">
            <a:avLst/>
          </a:prstGeom>
        </p:spPr>
        <p:txBody>
          <a:bodyPr/>
          <a:lstStyle/>
          <a:p>
            <a:pPr/>
            <a:r>
              <a:t>The importance of solubility prediction</a:t>
            </a:r>
          </a:p>
        </p:txBody>
      </p:sp>
      <p:sp>
        <p:nvSpPr>
          <p:cNvPr id="3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9EAD3"/>
        </a:solidFill>
      </p:bgPr>
    </p:bg>
    <p:spTree>
      <p:nvGrpSpPr>
        <p:cNvPr id="1" name=""/>
        <p:cNvGrpSpPr/>
        <p:nvPr/>
      </p:nvGrpSpPr>
      <p:grpSpPr>
        <a:xfrm>
          <a:off x="0" y="0"/>
          <a:ext cx="0" cy="0"/>
          <a:chOff x="0" y="0"/>
          <a:chExt cx="0" cy="0"/>
        </a:xfrm>
      </p:grpSpPr>
      <p:sp>
        <p:nvSpPr>
          <p:cNvPr id="202" name="Google Shape;72;p16"/>
          <p:cNvSpPr txBox="1"/>
          <p:nvPr/>
        </p:nvSpPr>
        <p:spPr>
          <a:xfrm>
            <a:off x="1562132" y="2480333"/>
            <a:ext cx="9149599" cy="506038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0800">
                <a:solidFill>
                  <a:srgbClr val="6A6A6A"/>
                </a:solidFill>
                <a:latin typeface="Helvetica Neue"/>
                <a:ea typeface="Helvetica Neue"/>
                <a:cs typeface="Helvetica Neue"/>
                <a:sym typeface="Helvetica Neue"/>
              </a:defRPr>
            </a:lvl1pPr>
          </a:lstStyle>
          <a:p>
            <a:pPr/>
            <a:r>
              <a:t>Innovation Day Project Submission</a:t>
            </a:r>
          </a:p>
        </p:txBody>
      </p:sp>
      <p:sp>
        <p:nvSpPr>
          <p:cNvPr id="203" name="Google Shape;73;p16"/>
          <p:cNvSpPr txBox="1"/>
          <p:nvPr/>
        </p:nvSpPr>
        <p:spPr>
          <a:xfrm>
            <a:off x="11462133" y="731732"/>
            <a:ext cx="11434401" cy="866144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138000"/>
              </a:lnSpc>
              <a:defRPr>
                <a:latin typeface="Arial"/>
                <a:ea typeface="Arial"/>
                <a:cs typeface="Arial"/>
                <a:sym typeface="Arial"/>
              </a:defRPr>
            </a:pPr>
            <a:r>
              <a:t>In order for us to be able to develop exhibit materials as well as distribute content with our partners, all teams must submit their project deliverables by </a:t>
            </a:r>
            <a:r>
              <a:rPr b="1"/>
              <a:t>November 30</a:t>
            </a:r>
            <a:r>
              <a:t>. The deliverables may include the following:</a:t>
            </a:r>
          </a:p>
          <a:p>
            <a:pPr algn="l" defTabSz="2438400">
              <a:lnSpc>
                <a:spcPct val="115000"/>
              </a:lnSpc>
              <a:defRPr sz="3600">
                <a:latin typeface="Arial"/>
                <a:ea typeface="Arial"/>
                <a:cs typeface="Arial"/>
                <a:sym typeface="Arial"/>
              </a:defRPr>
            </a:pPr>
            <a:endParaRPr b="1" sz="3200">
              <a:solidFill>
                <a:srgbClr val="595959"/>
              </a:solidFill>
            </a:endParaRPr>
          </a:p>
          <a:p>
            <a:pPr algn="l" defTabSz="2438400">
              <a:lnSpc>
                <a:spcPct val="150000"/>
              </a:lnSpc>
              <a:defRPr b="1">
                <a:latin typeface="Arial"/>
                <a:ea typeface="Arial"/>
                <a:cs typeface="Arial"/>
                <a:sym typeface="Arial"/>
              </a:defRPr>
            </a:pPr>
            <a:r>
              <a:t>Innovation Day Deliverables</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Presentation Slide Deck</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Research Deck and/ or Written Report</a:t>
            </a:r>
          </a:p>
          <a:p>
            <a:pPr marL="965200" indent="-812800" algn="l" defTabSz="2438400">
              <a:lnSpc>
                <a:spcPct val="115000"/>
              </a:lnSpc>
              <a:buClr>
                <a:srgbClr val="000000"/>
              </a:buClr>
              <a:buSzPts val="3200"/>
              <a:buAutoNum type="arabicPeriod" startAt="1"/>
              <a:defRPr>
                <a:latin typeface="Arial"/>
                <a:ea typeface="Arial"/>
                <a:cs typeface="Arial"/>
                <a:sym typeface="Arial"/>
              </a:defRPr>
            </a:pPr>
            <a:r>
              <a:t>Supporting Media/ Documentation </a:t>
            </a:r>
          </a:p>
          <a:p>
            <a:pPr indent="457200" algn="l" defTabSz="2438400">
              <a:lnSpc>
                <a:spcPct val="115000"/>
              </a:lnSpc>
              <a:defRPr sz="2400">
                <a:latin typeface="Arial"/>
                <a:ea typeface="Arial"/>
                <a:cs typeface="Arial"/>
                <a:sym typeface="Arial"/>
              </a:defRPr>
            </a:pPr>
            <a:r>
              <a:t>(Poster, Videos/ Animations/ Renderings/ Documentation of Prototypes)</a:t>
            </a:r>
          </a:p>
          <a:p>
            <a:pPr algn="l" defTabSz="2438400">
              <a:lnSpc>
                <a:spcPct val="138000"/>
              </a:lnSpc>
              <a:defRPr sz="3600">
                <a:latin typeface="Arial"/>
                <a:ea typeface="Arial"/>
                <a:cs typeface="Arial"/>
                <a:sym typeface="Arial"/>
              </a:defRPr>
            </a:pPr>
            <a:endParaRPr sz="3200"/>
          </a:p>
          <a:p>
            <a:pPr algn="l" defTabSz="2438400">
              <a:lnSpc>
                <a:spcPct val="138000"/>
              </a:lnSpc>
              <a:defRPr>
                <a:latin typeface="Arial"/>
                <a:ea typeface="Arial"/>
                <a:cs typeface="Arial"/>
                <a:sym typeface="Arial"/>
              </a:defRPr>
            </a:pPr>
            <a:r>
              <a:t>Please submit all relevant project materials using the following the link </a:t>
            </a:r>
            <a:r>
              <a:rPr>
                <a:solidFill>
                  <a:srgbClr val="FF0000"/>
                </a:solidFill>
              </a:rPr>
              <a:t>below</a:t>
            </a:r>
            <a:r>
              <a:t>:</a:t>
            </a:r>
            <a:endParaRPr sz="2600" u="sng">
              <a:solidFill>
                <a:srgbClr val="1155CC"/>
              </a:solidFill>
            </a:endParaRPr>
          </a:p>
          <a:p>
            <a:pPr marL="1064260" indent="-759460" algn="l" defTabSz="2438400">
              <a:lnSpc>
                <a:spcPct val="115000"/>
              </a:lnSpc>
              <a:spcBef>
                <a:spcPts val="3200"/>
              </a:spcBef>
              <a:buClr>
                <a:srgbClr val="000000"/>
              </a:buClr>
              <a:buSzPts val="2600"/>
              <a:buFont typeface="Arial"/>
              <a:buChar char="●"/>
              <a:defRPr sz="2600" u="sng">
                <a:solidFill>
                  <a:srgbClr val="0097A7"/>
                </a:solidFill>
                <a:latin typeface="Arial"/>
                <a:ea typeface="Arial"/>
                <a:cs typeface="Arial"/>
                <a:sym typeface="Arial"/>
              </a:defRPr>
            </a:pPr>
            <a:r>
              <a:rPr>
                <a:uFill>
                  <a:solidFill>
                    <a:srgbClr val="0097A7"/>
                  </a:solidFill>
                </a:uFill>
                <a:hlinkClick r:id="rId2" invalidUrl="" action="" tgtFrame="" tooltip="" history="1" highlightClick="0" endSnd="0"/>
              </a:rPr>
              <a:t>Team Submission</a:t>
            </a:r>
          </a:p>
        </p:txBody>
      </p:sp>
      <p:pic>
        <p:nvPicPr>
          <p:cNvPr id="204" name="Google Shape;74;p16" descr="Google Shape;74;p16"/>
          <p:cNvPicPr>
            <a:picLocks noChangeAspect="1"/>
          </p:cNvPicPr>
          <p:nvPr/>
        </p:nvPicPr>
        <p:blipFill>
          <a:blip r:embed="rId3">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Why predict solubility? [2]"/>
          <p:cNvSpPr txBox="1"/>
          <p:nvPr>
            <p:ph type="title"/>
          </p:nvPr>
        </p:nvSpPr>
        <p:spPr>
          <a:prstGeom prst="rect">
            <a:avLst/>
          </a:prstGeom>
        </p:spPr>
        <p:txBody>
          <a:bodyPr/>
          <a:lstStyle/>
          <a:p>
            <a:pPr/>
            <a:r>
              <a:t>Why predict solubility? [2]</a:t>
            </a:r>
          </a:p>
        </p:txBody>
      </p:sp>
      <p:sp>
        <p:nvSpPr>
          <p:cNvPr id="385" name="Drug candidates should have sufficient solubility to be…"/>
          <p:cNvSpPr txBox="1"/>
          <p:nvPr>
            <p:ph type="body" idx="1"/>
          </p:nvPr>
        </p:nvSpPr>
        <p:spPr>
          <a:prstGeom prst="rect">
            <a:avLst/>
          </a:prstGeom>
        </p:spPr>
        <p:txBody>
          <a:bodyPr/>
          <a:lstStyle/>
          <a:p>
            <a:pPr/>
            <a:r>
              <a:t>Drug candidates should have sufficient solubility to be</a:t>
            </a:r>
          </a:p>
          <a:p>
            <a:pPr lvl="1"/>
            <a:r>
              <a:t>tested in biological assays</a:t>
            </a:r>
          </a:p>
          <a:p>
            <a:pPr lvl="1"/>
            <a:r>
              <a:t>stored</a:t>
            </a:r>
          </a:p>
          <a:p>
            <a:pPr lvl="1"/>
            <a:r>
              <a:t>bioavailable</a:t>
            </a:r>
          </a:p>
          <a:p>
            <a:pPr/>
            <a:r>
              <a:t>Rules of thumb are unreliable</a:t>
            </a:r>
          </a:p>
        </p:txBody>
      </p:sp>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Poor solubility is a major problem [2]"/>
          <p:cNvSpPr txBox="1"/>
          <p:nvPr>
            <p:ph type="title"/>
          </p:nvPr>
        </p:nvSpPr>
        <p:spPr>
          <a:prstGeom prst="rect">
            <a:avLst/>
          </a:prstGeom>
        </p:spPr>
        <p:txBody>
          <a:bodyPr/>
          <a:lstStyle>
            <a:lvl1pPr defTabSz="747593">
              <a:defRPr sz="10192"/>
            </a:lvl1pPr>
          </a:lstStyle>
          <a:p>
            <a:pPr/>
            <a:r>
              <a:t>Poor solubility is a major problem [2]</a:t>
            </a:r>
          </a:p>
        </p:txBody>
      </p:sp>
      <p:sp>
        <p:nvSpPr>
          <p:cNvPr id="389" name="Pharmacokinetics…"/>
          <p:cNvSpPr txBox="1"/>
          <p:nvPr>
            <p:ph type="body" idx="1"/>
          </p:nvPr>
        </p:nvSpPr>
        <p:spPr>
          <a:xfrm>
            <a:off x="635000" y="3175000"/>
            <a:ext cx="18229616" cy="9842500"/>
          </a:xfrm>
          <a:prstGeom prst="rect">
            <a:avLst/>
          </a:prstGeom>
        </p:spPr>
        <p:txBody>
          <a:bodyPr/>
          <a:lstStyle/>
          <a:p>
            <a:pPr marL="611187" indent="-611187" defTabSz="813315">
              <a:defRPr sz="4950"/>
            </a:pPr>
            <a:r>
              <a:t>Pharmacokinetics</a:t>
            </a:r>
          </a:p>
          <a:p>
            <a:pPr lvl="1" marL="1051242" indent="-611187" defTabSz="813315">
              <a:defRPr sz="4950"/>
            </a:pPr>
            <a:r>
              <a:t>Up to 40% of drug discovery programs abandoned due to pharmacokinetics - the movement of drugs within the body</a:t>
            </a:r>
          </a:p>
          <a:p>
            <a:pPr lvl="1" marL="1051242" indent="-611187" defTabSz="813315">
              <a:defRPr sz="4950"/>
            </a:pPr>
            <a:r>
              <a:t>Low solubility is associated with problems with pharmacokinetics</a:t>
            </a:r>
          </a:p>
          <a:p>
            <a:pPr marL="611187" indent="-611187" defTabSz="813315">
              <a:defRPr sz="4950"/>
            </a:pPr>
            <a:r>
              <a:t>Precipitation</a:t>
            </a:r>
          </a:p>
          <a:p>
            <a:pPr lvl="1" marL="1051242" indent="-611187" defTabSz="813315">
              <a:defRPr sz="4950"/>
            </a:pPr>
            <a:r>
              <a:t>Loperamide (diarrhea drug) can sometimes precipitate when injected</a:t>
            </a:r>
          </a:p>
          <a:p>
            <a:pPr lvl="1" marL="1051242" indent="-611187" defTabSz="813315">
              <a:defRPr sz="4950"/>
            </a:pPr>
            <a:r>
              <a:t>Methotrexate (cancer drug) has kidney toxicity due to precipitation</a:t>
            </a:r>
          </a:p>
          <a:p>
            <a:pPr marL="611187" indent="-611187" defTabSz="813315">
              <a:defRPr sz="4950"/>
            </a:pPr>
            <a:r>
              <a:t>Polymorphs can affect solubility and have different bioavailability, e.g. ritonavir (HIV drug) had to be reformulated</a:t>
            </a:r>
          </a:p>
        </p:txBody>
      </p:sp>
      <p:sp>
        <p:nvSpPr>
          <p:cNvPr id="3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97" name="Group"/>
          <p:cNvGrpSpPr/>
          <p:nvPr/>
        </p:nvGrpSpPr>
        <p:grpSpPr>
          <a:xfrm>
            <a:off x="19367500" y="3497262"/>
            <a:ext cx="3810000" cy="9197976"/>
            <a:chOff x="0" y="0"/>
            <a:chExt cx="3810000" cy="9197975"/>
          </a:xfrm>
        </p:grpSpPr>
        <p:grpSp>
          <p:nvGrpSpPr>
            <p:cNvPr id="393" name="Group"/>
            <p:cNvGrpSpPr/>
            <p:nvPr/>
          </p:nvGrpSpPr>
          <p:grpSpPr>
            <a:xfrm>
              <a:off x="0" y="-1"/>
              <a:ext cx="3810000" cy="4435476"/>
              <a:chOff x="0" y="0"/>
              <a:chExt cx="3810000" cy="4435474"/>
            </a:xfrm>
          </p:grpSpPr>
          <p:pic>
            <p:nvPicPr>
              <p:cNvPr id="391" name="Loperamide_500.png" descr="Loperamide_500.png"/>
              <p:cNvPicPr>
                <a:picLocks noChangeAspect="1"/>
              </p:cNvPicPr>
              <p:nvPr/>
            </p:nvPicPr>
            <p:blipFill>
              <a:blip r:embed="rId2">
                <a:extLst/>
              </a:blip>
              <a:stretch>
                <a:fillRect/>
              </a:stretch>
            </p:blipFill>
            <p:spPr>
              <a:xfrm>
                <a:off x="0" y="0"/>
                <a:ext cx="3810000" cy="3810000"/>
              </a:xfrm>
              <a:prstGeom prst="rect">
                <a:avLst/>
              </a:prstGeom>
              <a:ln w="12700" cap="flat">
                <a:noFill/>
                <a:miter lim="400000"/>
              </a:ln>
              <a:effectLst/>
            </p:spPr>
          </p:pic>
          <p:sp>
            <p:nvSpPr>
              <p:cNvPr id="392" name="Loperamide"/>
              <p:cNvSpPr txBox="1"/>
              <p:nvPr/>
            </p:nvSpPr>
            <p:spPr>
              <a:xfrm>
                <a:off x="0" y="3809999"/>
                <a:ext cx="3810000"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Loperamide</a:t>
                </a:r>
              </a:p>
            </p:txBody>
          </p:sp>
        </p:grpSp>
        <p:grpSp>
          <p:nvGrpSpPr>
            <p:cNvPr id="396" name="Group"/>
            <p:cNvGrpSpPr/>
            <p:nvPr/>
          </p:nvGrpSpPr>
          <p:grpSpPr>
            <a:xfrm>
              <a:off x="0" y="4762499"/>
              <a:ext cx="3810000" cy="4435476"/>
              <a:chOff x="0" y="0"/>
              <a:chExt cx="3810000" cy="4435474"/>
            </a:xfrm>
          </p:grpSpPr>
          <p:pic>
            <p:nvPicPr>
              <p:cNvPr id="394" name="Methotrexate_500.png" descr="Methotrexate_500.png"/>
              <p:cNvPicPr>
                <a:picLocks noChangeAspect="1"/>
              </p:cNvPicPr>
              <p:nvPr/>
            </p:nvPicPr>
            <p:blipFill>
              <a:blip r:embed="rId3">
                <a:extLst/>
              </a:blip>
              <a:stretch>
                <a:fillRect/>
              </a:stretch>
            </p:blipFill>
            <p:spPr>
              <a:xfrm>
                <a:off x="0" y="0"/>
                <a:ext cx="3810000" cy="3810000"/>
              </a:xfrm>
              <a:prstGeom prst="rect">
                <a:avLst/>
              </a:prstGeom>
              <a:ln w="12700" cap="flat">
                <a:noFill/>
                <a:miter lim="400000"/>
              </a:ln>
              <a:effectLst/>
            </p:spPr>
          </p:pic>
          <p:sp>
            <p:nvSpPr>
              <p:cNvPr id="395" name="Methotrexate"/>
              <p:cNvSpPr txBox="1"/>
              <p:nvPr/>
            </p:nvSpPr>
            <p:spPr>
              <a:xfrm>
                <a:off x="0" y="3809999"/>
                <a:ext cx="3810000"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Methotrexate</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89">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89">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38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89">
                                            <p:txEl>
                                              <p:pRg st="5" end="5"/>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2" fill="hold">
                                  <p:stCondLst>
                                    <p:cond delay="0"/>
                                  </p:stCondLst>
                                  <p:iterate type="el" backwards="0">
                                    <p:tmAbs val="0"/>
                                  </p:iterate>
                                  <p:childTnLst>
                                    <p:set>
                                      <p:cBhvr>
                                        <p:cTn id="23" fill="hold"/>
                                        <p:tgtEl>
                                          <p:spTgt spid="39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38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7" grpId="2"/>
      <p:bldP build="p" bldLvl="1" animBg="1" rev="0" advAuto="0" spid="389"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LAB687 (lower triglyceridess and LDL cholesterol)…"/>
          <p:cNvSpPr txBox="1"/>
          <p:nvPr>
            <p:ph type="body" sz="half" idx="1"/>
          </p:nvPr>
        </p:nvSpPr>
        <p:spPr>
          <a:xfrm>
            <a:off x="635000" y="8575132"/>
            <a:ext cx="23114000" cy="4442369"/>
          </a:xfrm>
          <a:prstGeom prst="rect">
            <a:avLst/>
          </a:prstGeom>
        </p:spPr>
        <p:txBody>
          <a:bodyPr/>
          <a:lstStyle/>
          <a:p>
            <a:pPr/>
            <a:r>
              <a:t>LAB687 (lower triglyceridess and LDL cholesterol)</a:t>
            </a:r>
          </a:p>
          <a:p>
            <a:pPr/>
            <a:r>
              <a:t>Early on, observed form A and B</a:t>
            </a:r>
          </a:p>
          <a:p>
            <a:pPr/>
            <a:r>
              <a:t>Later, found form C</a:t>
            </a:r>
          </a:p>
          <a:p>
            <a:pPr/>
            <a:r>
              <a:t>Form D observed in scale up, and began to predominate!</a:t>
            </a:r>
          </a:p>
        </p:txBody>
      </p:sp>
      <p:sp>
        <p:nvSpPr>
          <p:cNvPr id="400" name="Polymorphs are chemical engineering problem"/>
          <p:cNvSpPr txBox="1"/>
          <p:nvPr>
            <p:ph type="title"/>
          </p:nvPr>
        </p:nvSpPr>
        <p:spPr>
          <a:prstGeom prst="rect">
            <a:avLst/>
          </a:prstGeom>
        </p:spPr>
        <p:txBody>
          <a:bodyPr/>
          <a:lstStyle>
            <a:lvl1pPr defTabSz="591502">
              <a:defRPr sz="8064"/>
            </a:lvl1pPr>
          </a:lstStyle>
          <a:p>
            <a:pPr/>
            <a:r>
              <a:t>Polymorphs are chemical engineering problem</a:t>
            </a:r>
          </a:p>
        </p:txBody>
      </p:sp>
      <p:sp>
        <p:nvSpPr>
          <p:cNvPr id="4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5" name="Group"/>
          <p:cNvGrpSpPr/>
          <p:nvPr/>
        </p:nvGrpSpPr>
        <p:grpSpPr>
          <a:xfrm>
            <a:off x="2730319" y="3172222"/>
            <a:ext cx="19498051" cy="4986648"/>
            <a:chOff x="0" y="0"/>
            <a:chExt cx="19498050" cy="4986647"/>
          </a:xfrm>
        </p:grpSpPr>
        <p:pic>
          <p:nvPicPr>
            <p:cNvPr id="402" name="Image" descr="Image"/>
            <p:cNvPicPr>
              <a:picLocks noChangeAspect="1"/>
            </p:cNvPicPr>
            <p:nvPr/>
          </p:nvPicPr>
          <p:blipFill>
            <a:blip r:embed="rId2">
              <a:extLst/>
            </a:blip>
            <a:srcRect l="0" t="0" r="0" b="52187"/>
            <a:stretch>
              <a:fillRect/>
            </a:stretch>
          </p:blipFill>
          <p:spPr>
            <a:xfrm>
              <a:off x="0" y="184745"/>
              <a:ext cx="9525000" cy="3725269"/>
            </a:xfrm>
            <a:prstGeom prst="rect">
              <a:avLst/>
            </a:prstGeom>
            <a:ln w="12700" cap="flat">
              <a:noFill/>
              <a:miter lim="400000"/>
            </a:ln>
            <a:effectLst/>
          </p:spPr>
        </p:pic>
        <p:pic>
          <p:nvPicPr>
            <p:cNvPr id="403" name="Image" descr="Image"/>
            <p:cNvPicPr>
              <a:picLocks noChangeAspect="1"/>
            </p:cNvPicPr>
            <p:nvPr/>
          </p:nvPicPr>
          <p:blipFill>
            <a:blip r:embed="rId2">
              <a:extLst/>
            </a:blip>
            <a:srcRect l="0" t="47444" r="0" b="0"/>
            <a:stretch>
              <a:fillRect/>
            </a:stretch>
          </p:blipFill>
          <p:spPr>
            <a:xfrm>
              <a:off x="9973050" y="0"/>
              <a:ext cx="9525001" cy="4094847"/>
            </a:xfrm>
            <a:prstGeom prst="rect">
              <a:avLst/>
            </a:prstGeom>
            <a:ln w="12700" cap="flat">
              <a:noFill/>
              <a:miter lim="400000"/>
            </a:ln>
            <a:effectLst/>
          </p:spPr>
        </p:pic>
        <p:sp>
          <p:nvSpPr>
            <p:cNvPr id="404" name="Chemical structure and SEM images from [4]"/>
            <p:cNvSpPr txBox="1"/>
            <p:nvPr/>
          </p:nvSpPr>
          <p:spPr>
            <a:xfrm>
              <a:off x="5332097" y="4361172"/>
              <a:ext cx="8241308"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Chemical structure and SEM images from [4]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9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9"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Why work with low-solubility compounds?"/>
          <p:cNvSpPr txBox="1"/>
          <p:nvPr>
            <p:ph type="title"/>
          </p:nvPr>
        </p:nvSpPr>
        <p:spPr>
          <a:prstGeom prst="rect">
            <a:avLst/>
          </a:prstGeom>
        </p:spPr>
        <p:txBody>
          <a:bodyPr/>
          <a:lstStyle>
            <a:lvl1pPr defTabSz="649009">
              <a:defRPr sz="8848"/>
            </a:lvl1pPr>
          </a:lstStyle>
          <a:p>
            <a:pPr/>
            <a:r>
              <a:t>Why work with low-solubility compounds?</a:t>
            </a:r>
          </a:p>
        </p:txBody>
      </p:sp>
      <p:sp>
        <p:nvSpPr>
          <p:cNvPr id="408" name="Practical reason…"/>
          <p:cNvSpPr txBox="1"/>
          <p:nvPr>
            <p:ph type="body" idx="1"/>
          </p:nvPr>
        </p:nvSpPr>
        <p:spPr>
          <a:prstGeom prst="rect">
            <a:avLst/>
          </a:prstGeom>
        </p:spPr>
        <p:txBody>
          <a:bodyPr/>
          <a:lstStyle/>
          <a:p>
            <a:pPr/>
            <a:r>
              <a:t>Practical reason</a:t>
            </a:r>
          </a:p>
          <a:p>
            <a:pPr lvl="1"/>
            <a:r>
              <a:t>increased weight and lipophilicity of test compounds from high-throughput synthesis and screening</a:t>
            </a:r>
          </a:p>
          <a:p>
            <a:pPr/>
            <a:r>
              <a:t>Principled reasons</a:t>
            </a:r>
          </a:p>
          <a:p>
            <a:pPr lvl="1"/>
            <a:r>
              <a:t>drugs usually need to permeate cell membranes</a:t>
            </a:r>
          </a:p>
          <a:p>
            <a:pPr lvl="1"/>
            <a:r>
              <a:t>increased binding affinity - the molecule prefers the complex over the solvent - often associated with reduced solubility</a:t>
            </a:r>
          </a:p>
        </p:txBody>
      </p:sp>
      <p:sp>
        <p:nvSpPr>
          <p:cNvPr id="4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4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0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408">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4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08"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use of solvents, e.g. DMSO, in early-stage assays…"/>
          <p:cNvSpPr txBox="1"/>
          <p:nvPr>
            <p:ph type="body" idx="1"/>
          </p:nvPr>
        </p:nvSpPr>
        <p:spPr>
          <a:prstGeom prst="rect">
            <a:avLst/>
          </a:prstGeom>
        </p:spPr>
        <p:txBody>
          <a:bodyPr/>
          <a:lstStyle/>
          <a:p>
            <a:pPr/>
            <a:r>
              <a:t>use of solvents, e.g. DMSO, in early-stage assays</a:t>
            </a:r>
          </a:p>
          <a:p>
            <a:pPr/>
            <a:r>
              <a:t>pH dependence</a:t>
            </a:r>
          </a:p>
          <a:p>
            <a:pPr lvl="1"/>
            <a:r>
              <a:t>free acid/free base is less soluble than salt</a:t>
            </a:r>
          </a:p>
          <a:p>
            <a:pPr lvl="1"/>
            <a:r>
              <a:t>intrinsic solubility is solubility of free acid/free base</a:t>
            </a:r>
          </a:p>
          <a:p>
            <a:pPr/>
            <a:r>
              <a:t>kinetic solubility - appearance or disappearance of precipitate at different concentrations than the thermodynamic saturating concentration (sub- or supersaturation)</a:t>
            </a:r>
          </a:p>
          <a:p>
            <a:pPr/>
            <a:r>
              <a:t>polymorphs not always known</a:t>
            </a:r>
          </a:p>
          <a:p>
            <a:pPr/>
          </a:p>
          <a:p>
            <a:pPr/>
            <a:r>
              <a:t>These problems are also reasons why solubility is difficult to measure and predict</a:t>
            </a:r>
          </a:p>
        </p:txBody>
      </p:sp>
      <p:sp>
        <p:nvSpPr>
          <p:cNvPr id="412" name="How are solubility problems hidden?"/>
          <p:cNvSpPr txBox="1"/>
          <p:nvPr>
            <p:ph type="title"/>
          </p:nvPr>
        </p:nvSpPr>
        <p:spPr>
          <a:prstGeom prst="rect">
            <a:avLst/>
          </a:prstGeom>
        </p:spPr>
        <p:txBody>
          <a:bodyPr/>
          <a:lstStyle>
            <a:lvl1pPr defTabSz="755808">
              <a:defRPr sz="10304"/>
            </a:lvl1pPr>
          </a:lstStyle>
          <a:p>
            <a:pPr/>
            <a:r>
              <a:t>How are solubility problems hidden?</a:t>
            </a:r>
          </a:p>
        </p:txBody>
      </p:sp>
      <p:sp>
        <p:nvSpPr>
          <p:cNvPr id="4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1">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411">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4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1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1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1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11"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he Solubility Challenge"/>
          <p:cNvSpPr txBox="1"/>
          <p:nvPr>
            <p:ph type="title"/>
          </p:nvPr>
        </p:nvSpPr>
        <p:spPr>
          <a:prstGeom prst="rect">
            <a:avLst/>
          </a:prstGeom>
        </p:spPr>
        <p:txBody>
          <a:bodyPr/>
          <a:lstStyle/>
          <a:p>
            <a:pPr/>
            <a:r>
              <a:t>The Solubility Challenge</a:t>
            </a:r>
          </a:p>
        </p:txBody>
      </p:sp>
      <p:sp>
        <p:nvSpPr>
          <p:cNvPr id="4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olubility Challenge (2008) [2, 3]"/>
          <p:cNvSpPr txBox="1"/>
          <p:nvPr>
            <p:ph type="title"/>
          </p:nvPr>
        </p:nvSpPr>
        <p:spPr>
          <a:prstGeom prst="rect">
            <a:avLst/>
          </a:prstGeom>
        </p:spPr>
        <p:txBody>
          <a:bodyPr/>
          <a:lstStyle/>
          <a:p>
            <a:pPr/>
            <a:r>
              <a:t>Solubility Challenge (2008) [2, 3]</a:t>
            </a:r>
          </a:p>
        </p:txBody>
      </p:sp>
      <p:sp>
        <p:nvSpPr>
          <p:cNvPr id="419" name="measured…"/>
          <p:cNvSpPr txBox="1"/>
          <p:nvPr>
            <p:ph type="body" idx="1"/>
          </p:nvPr>
        </p:nvSpPr>
        <p:spPr>
          <a:prstGeom prst="rect">
            <a:avLst/>
          </a:prstGeom>
        </p:spPr>
        <p:txBody>
          <a:bodyPr/>
          <a:lstStyle/>
          <a:p>
            <a:pPr/>
            <a:r>
              <a:t>measured </a:t>
            </a:r>
          </a:p>
          <a:p>
            <a:pPr lvl="1"/>
            <a:r>
              <a:t>intrinsic solubility (free acid/free base) </a:t>
            </a:r>
          </a:p>
          <a:p>
            <a:pPr lvl="1"/>
            <a:r>
              <a:t>highly reproducible (thermodynamic versus kinetic solubility)</a:t>
            </a:r>
          </a:p>
          <a:p>
            <a:pPr/>
            <a:r>
              <a:t>published 100 solubilities</a:t>
            </a:r>
          </a:p>
          <a:p>
            <a:pPr/>
            <a:r>
              <a:t>challenged researchers to predict 32 more</a:t>
            </a:r>
          </a:p>
          <a:p>
            <a:pPr/>
            <a:r>
              <a:t>received &gt;100 entries between July and September 2008</a:t>
            </a:r>
          </a:p>
        </p:txBody>
      </p:sp>
      <p:sp>
        <p:nvSpPr>
          <p:cNvPr id="4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Examples from the dataset [2]"/>
          <p:cNvSpPr txBox="1"/>
          <p:nvPr>
            <p:ph type="title"/>
          </p:nvPr>
        </p:nvSpPr>
        <p:spPr>
          <a:prstGeom prst="rect">
            <a:avLst/>
          </a:prstGeom>
        </p:spPr>
        <p:txBody>
          <a:bodyPr/>
          <a:lstStyle/>
          <a:p>
            <a:pPr/>
            <a:r>
              <a:t>Examples from the dataset [2]</a:t>
            </a:r>
          </a:p>
        </p:txBody>
      </p:sp>
      <p:sp>
        <p:nvSpPr>
          <p:cNvPr id="4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4" name="Papers.pdf" descr="Papers.pdf"/>
          <p:cNvPicPr>
            <a:picLocks noChangeAspect="1"/>
          </p:cNvPicPr>
          <p:nvPr/>
        </p:nvPicPr>
        <p:blipFill>
          <a:blip r:embed="rId2">
            <a:extLst/>
          </a:blip>
          <a:srcRect l="0" t="1177" r="0" b="0"/>
          <a:stretch>
            <a:fillRect/>
          </a:stretch>
        </p:blipFill>
        <p:spPr>
          <a:xfrm>
            <a:off x="3289101" y="3678733"/>
            <a:ext cx="17787939" cy="882796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Overall performance in the solubility challenge"/>
          <p:cNvSpPr txBox="1"/>
          <p:nvPr>
            <p:ph type="title"/>
          </p:nvPr>
        </p:nvSpPr>
        <p:spPr>
          <a:prstGeom prst="rect">
            <a:avLst/>
          </a:prstGeom>
        </p:spPr>
        <p:txBody>
          <a:bodyPr/>
          <a:lstStyle>
            <a:lvl1pPr defTabSz="591502">
              <a:defRPr sz="8064"/>
            </a:lvl1pPr>
          </a:lstStyle>
          <a:p>
            <a:pPr/>
            <a:r>
              <a:t>Overall performance in the solubility challenge</a:t>
            </a:r>
          </a:p>
        </p:txBody>
      </p:sp>
      <p:sp>
        <p:nvSpPr>
          <p:cNvPr id="4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8" name="Image" descr="Image"/>
          <p:cNvPicPr>
            <a:picLocks noChangeAspect="1"/>
          </p:cNvPicPr>
          <p:nvPr/>
        </p:nvPicPr>
        <p:blipFill>
          <a:blip r:embed="rId2">
            <a:extLst/>
          </a:blip>
          <a:stretch>
            <a:fillRect/>
          </a:stretch>
        </p:blipFill>
        <p:spPr>
          <a:xfrm>
            <a:off x="1905000" y="3330277"/>
            <a:ext cx="14203357" cy="9525001"/>
          </a:xfrm>
          <a:prstGeom prst="rect">
            <a:avLst/>
          </a:prstGeom>
          <a:ln w="12700">
            <a:miter lim="400000"/>
          </a:ln>
        </p:spPr>
      </p:pic>
      <p:sp>
        <p:nvSpPr>
          <p:cNvPr id="429" name="Figure 2 from ref [3]…"/>
          <p:cNvSpPr txBox="1"/>
          <p:nvPr/>
        </p:nvSpPr>
        <p:spPr>
          <a:xfrm>
            <a:off x="17359955" y="7056139"/>
            <a:ext cx="6074173" cy="2073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Figure 2 from ref [3]</a:t>
            </a:r>
          </a:p>
          <a:p>
            <a:pPr/>
            <a:r>
              <a:t>“Correct” is within 0.5 logS</a:t>
            </a:r>
          </a:p>
          <a:p>
            <a:pPr/>
            <a:r>
              <a:t>Blue bars are percentage correct</a:t>
            </a:r>
          </a:p>
          <a:p>
            <a:pPr/>
            <a:r>
              <a:t>Red is actual logS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tated major findings [3]"/>
          <p:cNvSpPr txBox="1"/>
          <p:nvPr>
            <p:ph type="title"/>
          </p:nvPr>
        </p:nvSpPr>
        <p:spPr>
          <a:prstGeom prst="rect">
            <a:avLst/>
          </a:prstGeom>
        </p:spPr>
        <p:txBody>
          <a:bodyPr/>
          <a:lstStyle/>
          <a:p>
            <a:pPr/>
            <a:r>
              <a:t>Stated major findings [3]</a:t>
            </a:r>
          </a:p>
        </p:txBody>
      </p:sp>
      <p:sp>
        <p:nvSpPr>
          <p:cNvPr id="432" name="For measured set of 28 compounds, percent correct on…"/>
          <p:cNvSpPr txBox="1"/>
          <p:nvPr>
            <p:ph type="body" idx="1"/>
          </p:nvPr>
        </p:nvSpPr>
        <p:spPr>
          <a:prstGeom prst="rect">
            <a:avLst/>
          </a:prstGeom>
        </p:spPr>
        <p:txBody>
          <a:bodyPr/>
          <a:lstStyle/>
          <a:p>
            <a:pPr/>
            <a:r>
              <a:t>For measured set of 28 compounds, percent correct on</a:t>
            </a:r>
          </a:p>
          <a:p>
            <a:pPr lvl="1"/>
            <a:r>
              <a:t>absolute S (±10%) ranges from 0%-18%</a:t>
            </a:r>
          </a:p>
          <a:p>
            <a:pPr lvl="1"/>
            <a:r>
              <a:t>logS (±0.5 logS) ranges from 10-61%</a:t>
            </a:r>
          </a:p>
          <a:p>
            <a:pPr lvl="1"/>
            <a:r>
              <a:t>Worst two compounds 2% and 4% correct by logS</a:t>
            </a:r>
          </a:p>
          <a:p>
            <a:pPr/>
            <a:r>
              <a:t>R</a:t>
            </a:r>
            <a:r>
              <a:rPr baseline="31999"/>
              <a:t>2</a:t>
            </a:r>
            <a:r>
              <a:t> ranges from 0 to 0.65</a:t>
            </a:r>
          </a:p>
          <a:p>
            <a:pPr/>
            <a:r>
              <a:t>No polymorph predictions</a:t>
            </a:r>
          </a:p>
          <a:p>
            <a:pPr/>
            <a:r>
              <a:t>Compounds with “normal” solubility (logS = 0.5 to 3) were easiest</a:t>
            </a:r>
          </a:p>
          <a:p>
            <a:pPr/>
            <a:r>
              <a:t>Many methods, but none clearly the best</a:t>
            </a:r>
          </a:p>
        </p:txBody>
      </p:sp>
      <p:sp>
        <p:nvSpPr>
          <p:cNvPr id="4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89A6BA"/>
        </a:solidFill>
      </p:bgPr>
    </p:bg>
    <p:spTree>
      <p:nvGrpSpPr>
        <p:cNvPr id="1" name=""/>
        <p:cNvGrpSpPr/>
        <p:nvPr/>
      </p:nvGrpSpPr>
      <p:grpSpPr>
        <a:xfrm>
          <a:off x="0" y="0"/>
          <a:ext cx="0" cy="0"/>
          <a:chOff x="0" y="0"/>
          <a:chExt cx="0" cy="0"/>
        </a:xfrm>
      </p:grpSpPr>
      <p:sp>
        <p:nvSpPr>
          <p:cNvPr id="206" name="Google Shape;79;p17"/>
          <p:cNvSpPr txBox="1"/>
          <p:nvPr/>
        </p:nvSpPr>
        <p:spPr>
          <a:xfrm>
            <a:off x="1562100" y="4955975"/>
            <a:ext cx="10257602" cy="3773262"/>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2000">
                <a:solidFill>
                  <a:srgbClr val="FFF2CC"/>
                </a:solidFill>
                <a:latin typeface="Helvetica Neue"/>
                <a:ea typeface="Helvetica Neue"/>
                <a:cs typeface="Helvetica Neue"/>
                <a:sym typeface="Helvetica Neue"/>
              </a:defRPr>
            </a:lvl1pPr>
          </a:lstStyle>
          <a:p>
            <a:pPr/>
            <a:r>
              <a:t>Innovation Day Schedule</a:t>
            </a:r>
          </a:p>
        </p:txBody>
      </p:sp>
      <p:sp>
        <p:nvSpPr>
          <p:cNvPr id="207" name="Google Shape;80;p17"/>
          <p:cNvSpPr txBox="1"/>
          <p:nvPr/>
        </p:nvSpPr>
        <p:spPr>
          <a:xfrm>
            <a:off x="12422999" y="1981999"/>
            <a:ext cx="11692001" cy="916230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lnSpc>
                <a:spcPct val="90000"/>
              </a:lnSpc>
              <a:defRPr b="1" sz="5600">
                <a:solidFill>
                  <a:srgbClr val="FFF2CC"/>
                </a:solidFill>
                <a:latin typeface="Arial"/>
                <a:ea typeface="Arial"/>
                <a:cs typeface="Arial"/>
                <a:sym typeface="Arial"/>
              </a:defRPr>
            </a:pPr>
            <a:r>
              <a:t>Innovation Day: </a:t>
            </a:r>
            <a:r>
              <a:rPr b="0"/>
              <a:t>Friday, Dec. 2nd</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8:00 - 9:00 AM </a:t>
            </a:r>
          </a:p>
          <a:p>
            <a:pPr algn="l" defTabSz="2438400">
              <a:lnSpc>
                <a:spcPct val="90000"/>
              </a:lnSpc>
              <a:defRPr b="1" sz="5200">
                <a:solidFill>
                  <a:srgbClr val="FFF2CC"/>
                </a:solidFill>
                <a:latin typeface="Arial"/>
                <a:ea typeface="Arial"/>
                <a:cs typeface="Arial"/>
                <a:sym typeface="Arial"/>
              </a:defRPr>
            </a:pPr>
            <a:r>
              <a:t>Team setup</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9:30 - 12:30 PM </a:t>
            </a:r>
          </a:p>
          <a:p>
            <a:pPr algn="l" defTabSz="2438400">
              <a:lnSpc>
                <a:spcPct val="90000"/>
              </a:lnSpc>
              <a:defRPr b="1" sz="5200">
                <a:solidFill>
                  <a:srgbClr val="FFF2CC"/>
                </a:solidFill>
                <a:latin typeface="Arial"/>
                <a:ea typeface="Arial"/>
                <a:cs typeface="Arial"/>
                <a:sym typeface="Arial"/>
              </a:defRPr>
            </a:pPr>
            <a:r>
              <a:t>Doors open/ Judging begins</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12:30 - 1:30 PM</a:t>
            </a:r>
          </a:p>
          <a:p>
            <a:pPr algn="l" defTabSz="2438400">
              <a:lnSpc>
                <a:spcPct val="90000"/>
              </a:lnSpc>
              <a:defRPr b="1" sz="5200">
                <a:solidFill>
                  <a:srgbClr val="FFF2CC"/>
                </a:solidFill>
                <a:latin typeface="Arial"/>
                <a:ea typeface="Arial"/>
                <a:cs typeface="Arial"/>
                <a:sym typeface="Arial"/>
              </a:defRPr>
            </a:pPr>
            <a:r>
              <a:t>Judges’ deliberation &amp; lunch</a:t>
            </a:r>
          </a:p>
          <a:p>
            <a:pPr indent="393700" algn="l" defTabSz="2438400">
              <a:lnSpc>
                <a:spcPct val="90000"/>
              </a:lnSpc>
              <a:defRPr sz="3600">
                <a:latin typeface="Arial"/>
                <a:ea typeface="Arial"/>
                <a:cs typeface="Arial"/>
                <a:sym typeface="Arial"/>
              </a:defRPr>
            </a:pPr>
            <a:endParaRPr sz="5200">
              <a:solidFill>
                <a:srgbClr val="FFF2CC"/>
              </a:solidFill>
            </a:endParaRPr>
          </a:p>
          <a:p>
            <a:pPr algn="l" defTabSz="2438400">
              <a:lnSpc>
                <a:spcPct val="90000"/>
              </a:lnSpc>
              <a:defRPr sz="5200">
                <a:solidFill>
                  <a:srgbClr val="FFF2CC"/>
                </a:solidFill>
                <a:latin typeface="Arial"/>
                <a:ea typeface="Arial"/>
                <a:cs typeface="Arial"/>
                <a:sym typeface="Arial"/>
              </a:defRPr>
            </a:pPr>
            <a:r>
              <a:t>1:30 PM -2:00 PM</a:t>
            </a:r>
          </a:p>
          <a:p>
            <a:pPr algn="l" defTabSz="2438400">
              <a:lnSpc>
                <a:spcPct val="90000"/>
              </a:lnSpc>
              <a:defRPr b="1" sz="5200">
                <a:solidFill>
                  <a:srgbClr val="FFF2CC"/>
                </a:solidFill>
                <a:latin typeface="Arial"/>
                <a:ea typeface="Arial"/>
                <a:cs typeface="Arial"/>
                <a:sym typeface="Arial"/>
              </a:defRPr>
            </a:pPr>
            <a:r>
              <a:t>Recognition ceremony</a:t>
            </a:r>
          </a:p>
        </p:txBody>
      </p:sp>
      <p:pic>
        <p:nvPicPr>
          <p:cNvPr id="208" name="Google Shape;81;p17" descr="Google Shape;81;p17"/>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QSPR prediction of solubility"/>
          <p:cNvSpPr txBox="1"/>
          <p:nvPr>
            <p:ph type="title"/>
          </p:nvPr>
        </p:nvSpPr>
        <p:spPr>
          <a:prstGeom prst="rect">
            <a:avLst/>
          </a:prstGeom>
        </p:spPr>
        <p:txBody>
          <a:bodyPr/>
          <a:lstStyle/>
          <a:p>
            <a:pPr/>
            <a:r>
              <a:t>QSPR prediction of solubility</a:t>
            </a:r>
          </a:p>
        </p:txBody>
      </p:sp>
      <p:sp>
        <p:nvSpPr>
          <p:cNvPr id="4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Historically informative descriptors [5]"/>
          <p:cNvSpPr txBox="1"/>
          <p:nvPr>
            <p:ph type="title"/>
          </p:nvPr>
        </p:nvSpPr>
        <p:spPr>
          <a:prstGeom prst="rect">
            <a:avLst/>
          </a:prstGeom>
        </p:spPr>
        <p:txBody>
          <a:bodyPr/>
          <a:lstStyle>
            <a:lvl1pPr defTabSz="722947">
              <a:defRPr sz="9856"/>
            </a:lvl1pPr>
          </a:lstStyle>
          <a:p>
            <a:pPr/>
            <a:r>
              <a:t>Historically informative descriptors [5]</a:t>
            </a:r>
          </a:p>
        </p:txBody>
      </p:sp>
      <p:sp>
        <p:nvSpPr>
          <p:cNvPr id="439" name="Molecular size or surface area - cost of forming cavity in water…"/>
          <p:cNvSpPr txBox="1"/>
          <p:nvPr>
            <p:ph type="body" idx="1"/>
          </p:nvPr>
        </p:nvSpPr>
        <p:spPr>
          <a:prstGeom prst="rect">
            <a:avLst/>
          </a:prstGeom>
        </p:spPr>
        <p:txBody>
          <a:bodyPr/>
          <a:lstStyle/>
          <a:p>
            <a:pPr/>
            <a:r>
              <a:t>Molecular size or surface area - cost of forming cavity in water</a:t>
            </a:r>
          </a:p>
          <a:p>
            <a:pPr/>
            <a:r>
              <a:t>Octanol:water partition coefficient (P) - solubility relative to a non polar phase</a:t>
            </a:r>
          </a:p>
          <a:p>
            <a:pPr/>
            <a:r>
              <a:t>Melting point - higher means more stable solid</a:t>
            </a:r>
          </a:p>
          <a:p>
            <a:pPr/>
            <a:r>
              <a:t>Hydrogen bonding - favors water solubility</a:t>
            </a:r>
          </a:p>
          <a:p>
            <a:pPr/>
            <a:r>
              <a:t>Atom/group contributions</a:t>
            </a:r>
          </a:p>
          <a:p>
            <a:pPr/>
            <a:r>
              <a:t>Molecular connectivities</a:t>
            </a:r>
          </a:p>
        </p:txBody>
      </p:sp>
      <p:sp>
        <p:nvSpPr>
          <p:cNvPr id="4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Molecular weight has some predictive power"/>
          <p:cNvSpPr txBox="1"/>
          <p:nvPr>
            <p:ph type="title"/>
          </p:nvPr>
        </p:nvSpPr>
        <p:spPr>
          <a:prstGeom prst="rect">
            <a:avLst/>
          </a:prstGeom>
        </p:spPr>
        <p:txBody>
          <a:bodyPr/>
          <a:lstStyle>
            <a:lvl1pPr defTabSz="624363">
              <a:defRPr sz="8512"/>
            </a:lvl1pPr>
          </a:lstStyle>
          <a:p>
            <a:pPr/>
            <a:r>
              <a:t>Molecular weight has some predictive power</a:t>
            </a:r>
          </a:p>
        </p:txBody>
      </p:sp>
      <p:sp>
        <p:nvSpPr>
          <p:cNvPr id="4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4" name="Solubility_Assignment.pdf" descr="Solubility_Assignment.pdf"/>
          <p:cNvPicPr>
            <a:picLocks noChangeAspect="1"/>
          </p:cNvPicPr>
          <p:nvPr/>
        </p:nvPicPr>
        <p:blipFill>
          <a:blip r:embed="rId2">
            <a:extLst/>
          </a:blip>
          <a:stretch>
            <a:fillRect/>
          </a:stretch>
        </p:blipFill>
        <p:spPr>
          <a:xfrm>
            <a:off x="5220832" y="2920007"/>
            <a:ext cx="12983766" cy="9983392"/>
          </a:xfrm>
          <a:prstGeom prst="rect">
            <a:avLst/>
          </a:prstGeom>
          <a:ln w="12700">
            <a:miter lim="400000"/>
          </a:ln>
        </p:spPr>
      </p:pic>
      <p:sp>
        <p:nvSpPr>
          <p:cNvPr id="445" name="From Ref [1]…"/>
          <p:cNvSpPr txBox="1"/>
          <p:nvPr/>
        </p:nvSpPr>
        <p:spPr>
          <a:xfrm>
            <a:off x="18733279" y="6875065"/>
            <a:ext cx="3340498" cy="2073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From Ref [1]</a:t>
            </a:r>
          </a:p>
          <a:p>
            <a:pPr/>
            <a:r>
              <a:t>Blue: training</a:t>
            </a:r>
          </a:p>
          <a:p>
            <a:pPr/>
            <a:r>
              <a:t>Red: test</a:t>
            </a:r>
          </a:p>
          <a:p>
            <a:pPr/>
            <a:r>
              <a:t>Black: predictions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QSPR in the solubility challenge"/>
          <p:cNvSpPr txBox="1"/>
          <p:nvPr>
            <p:ph type="title"/>
          </p:nvPr>
        </p:nvSpPr>
        <p:spPr>
          <a:prstGeom prst="rect">
            <a:avLst/>
          </a:prstGeom>
        </p:spPr>
        <p:txBody>
          <a:bodyPr/>
          <a:lstStyle/>
          <a:p>
            <a:pPr/>
            <a:r>
              <a:t>QSPR in the solubility challenge</a:t>
            </a:r>
          </a:p>
        </p:txBody>
      </p:sp>
      <p:sp>
        <p:nvSpPr>
          <p:cNvPr id="448" name="Hewitt et al tried four QSPR models [5]…"/>
          <p:cNvSpPr txBox="1"/>
          <p:nvPr>
            <p:ph type="body" idx="1"/>
          </p:nvPr>
        </p:nvSpPr>
        <p:spPr>
          <a:xfrm>
            <a:off x="635000" y="3175000"/>
            <a:ext cx="15238405" cy="9842500"/>
          </a:xfrm>
          <a:prstGeom prst="rect">
            <a:avLst/>
          </a:prstGeom>
        </p:spPr>
        <p:txBody>
          <a:bodyPr/>
          <a:lstStyle/>
          <a:p>
            <a:pPr marL="537104" indent="-537104" defTabSz="714732">
              <a:defRPr sz="4350"/>
            </a:pPr>
            <a:r>
              <a:t>Hewitt et al tried four QSPR models [5]</a:t>
            </a:r>
          </a:p>
          <a:p>
            <a:pPr lvl="1" marL="923819" indent="-537104" defTabSz="714732">
              <a:defRPr sz="4350"/>
            </a:pPr>
            <a:r>
              <a:t>Multiple linear regression (426 descriptors, genetic algorithm, no more than 5 used at once)</a:t>
            </a:r>
          </a:p>
          <a:p>
            <a:pPr lvl="1" marL="923819" indent="-537104" defTabSz="714732">
              <a:defRPr sz="4350"/>
            </a:pPr>
            <a:r>
              <a:t>Artificial neural network</a:t>
            </a:r>
          </a:p>
          <a:p>
            <a:pPr lvl="1" marL="923819" indent="-537104" defTabSz="714732">
              <a:defRPr sz="4350"/>
            </a:pPr>
            <a:r>
              <a:t>Category-specific models based on H bond ability</a:t>
            </a:r>
          </a:p>
          <a:p>
            <a:pPr lvl="1" marL="923819" indent="-537104" defTabSz="714732">
              <a:defRPr sz="4350"/>
            </a:pPr>
            <a:r>
              <a:t>Various commercial QSPR models</a:t>
            </a:r>
          </a:p>
          <a:p>
            <a:pPr lvl="1" marL="923819" indent="-537104" defTabSz="714732">
              <a:defRPr sz="4350"/>
            </a:pPr>
            <a:r>
              <a:t>Consensus, mean of four models</a:t>
            </a:r>
          </a:p>
          <a:p>
            <a:pPr marL="537104" indent="-537104" defTabSz="714732">
              <a:defRPr sz="4350"/>
            </a:pPr>
            <a:r>
              <a:t>The best was a three-descriptor linear regression</a:t>
            </a:r>
          </a:p>
          <a:p>
            <a:pPr lvl="1" marL="923819" indent="-537104" defTabSz="714732">
              <a:defRPr sz="4350"/>
            </a:pPr>
            <a:r>
              <a:t>based on log P, boiling point, and R maximal autocorrelation of lag 2 (related to size and connectivity).</a:t>
            </a:r>
          </a:p>
          <a:p>
            <a:pPr lvl="1" marL="923819" indent="-537104" defTabSz="714732">
              <a:defRPr sz="4350"/>
            </a:pPr>
            <a14:m>
              <m:oMath>
                <m:sSubSup>
                  <m:e>
                    <m:r>
                      <a:rPr xmlns:a="http://schemas.openxmlformats.org/drawingml/2006/main" sz="5300" i="1">
                        <a:solidFill>
                          <a:srgbClr val="000000"/>
                        </a:solidFill>
                        <a:latin typeface="Cambria Math" panose="02040503050406030204" pitchFamily="18" charset="0"/>
                      </a:rPr>
                      <m:t>R</m:t>
                    </m:r>
                  </m:e>
                  <m:sub>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r</m:t>
                    </m:r>
                    <m:r>
                      <a:rPr xmlns:a="http://schemas.openxmlformats.org/drawingml/2006/main" sz="5300" i="1">
                        <a:solidFill>
                          <a:srgbClr val="000000"/>
                        </a:solidFill>
                        <a:latin typeface="Cambria Math" panose="02040503050406030204" pitchFamily="18" charset="0"/>
                      </a:rPr>
                      <m:t>a</m:t>
                    </m:r>
                    <m:r>
                      <a:rPr xmlns:a="http://schemas.openxmlformats.org/drawingml/2006/main" sz="5300" i="1">
                        <a:solidFill>
                          <a:srgbClr val="000000"/>
                        </a:solidFill>
                        <a:latin typeface="Cambria Math" panose="02040503050406030204" pitchFamily="18" charset="0"/>
                      </a:rPr>
                      <m:t>i</m:t>
                    </m:r>
                    <m:r>
                      <a:rPr xmlns:a="http://schemas.openxmlformats.org/drawingml/2006/main" sz="5300" i="1">
                        <a:solidFill>
                          <a:srgbClr val="000000"/>
                        </a:solidFill>
                        <a:latin typeface="Cambria Math" panose="02040503050406030204" pitchFamily="18" charset="0"/>
                      </a:rPr>
                      <m:t>n</m:t>
                    </m:r>
                  </m:sub>
                  <m:sup>
                    <m:r>
                      <a:rPr xmlns:a="http://schemas.openxmlformats.org/drawingml/2006/main" sz="5300" i="1">
                        <a:solidFill>
                          <a:srgbClr val="000000"/>
                        </a:solidFill>
                        <a:latin typeface="Cambria Math" panose="02040503050406030204" pitchFamily="18" charset="0"/>
                      </a:rPr>
                      <m:t>2</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0.74</m:t>
                </m:r>
              </m:oMath>
            </a14:m>
            <a:r>
              <a:t>, </a:t>
            </a:r>
            <a14:m>
              <m:oMath>
                <m:sSubSup>
                  <m:e>
                    <m:r>
                      <a:rPr xmlns:a="http://schemas.openxmlformats.org/drawingml/2006/main" sz="5300" i="1">
                        <a:solidFill>
                          <a:srgbClr val="000000"/>
                        </a:solidFill>
                        <a:latin typeface="Cambria Math" panose="02040503050406030204" pitchFamily="18" charset="0"/>
                      </a:rPr>
                      <m:t>R</m:t>
                    </m:r>
                  </m:e>
                  <m:sub>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sub>
                  <m:sup>
                    <m:r>
                      <a:rPr xmlns:a="http://schemas.openxmlformats.org/drawingml/2006/main" sz="5300" i="1">
                        <a:solidFill>
                          <a:srgbClr val="000000"/>
                        </a:solidFill>
                        <a:latin typeface="Cambria Math" panose="02040503050406030204" pitchFamily="18" charset="0"/>
                      </a:rPr>
                      <m:t>2</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0.51</m:t>
                </m:r>
              </m:oMath>
            </a14:m>
          </a:p>
          <a:p>
            <a:pPr marL="537104" indent="-537104" defTabSz="714732">
              <a:defRPr sz="4350"/>
            </a:pPr>
            <a:r>
              <a:t>“none of the other modeling approaches used in this study was able to improve upon the predictions made by the MLR model”</a:t>
            </a:r>
          </a:p>
        </p:txBody>
      </p:sp>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0" name="Papers.pdf" descr="Papers.pdf"/>
          <p:cNvPicPr>
            <a:picLocks noChangeAspect="1"/>
          </p:cNvPicPr>
          <p:nvPr/>
        </p:nvPicPr>
        <p:blipFill>
          <a:blip r:embed="rId2">
            <a:extLst/>
          </a:blip>
          <a:stretch>
            <a:fillRect/>
          </a:stretch>
        </p:blipFill>
        <p:spPr>
          <a:xfrm>
            <a:off x="15879419" y="4843850"/>
            <a:ext cx="8249330" cy="65048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50"/>
                                        </p:tgtEl>
                                        <p:attrNameLst>
                                          <p:attrName>style.visibility</p:attrName>
                                        </p:attrNameLst>
                                      </p:cBhvr>
                                      <p:to>
                                        <p:strVal val="visible"/>
                                      </p:to>
                                    </p:set>
                                    <p:anim calcmode="lin" valueType="num">
                                      <p:cBhvr>
                                        <p:cTn id="7" dur="1000" fill="hold"/>
                                        <p:tgtEl>
                                          <p:spTgt spid="450"/>
                                        </p:tgtEl>
                                        <p:attrNameLst>
                                          <p:attrName>ppt_x</p:attrName>
                                        </p:attrNameLst>
                                      </p:cBhvr>
                                      <p:tavLst>
                                        <p:tav tm="0">
                                          <p:val>
                                            <p:strVal val="#ppt_x"/>
                                          </p:val>
                                        </p:tav>
                                        <p:tav tm="100000">
                                          <p:val>
                                            <p:strVal val="#ppt_x"/>
                                          </p:val>
                                        </p:tav>
                                      </p:tavLst>
                                    </p:anim>
                                    <p:anim calcmode="lin" valueType="num">
                                      <p:cBhvr>
                                        <p:cTn id="8" dur="1000" fill="hold"/>
                                        <p:tgtEl>
                                          <p:spTgt spid="4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0"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an deep learning do better? [6]"/>
          <p:cNvSpPr txBox="1"/>
          <p:nvPr>
            <p:ph type="title"/>
          </p:nvPr>
        </p:nvSpPr>
        <p:spPr>
          <a:prstGeom prst="rect">
            <a:avLst/>
          </a:prstGeom>
        </p:spPr>
        <p:txBody>
          <a:bodyPr/>
          <a:lstStyle/>
          <a:p>
            <a:pPr/>
            <a:r>
              <a:t>Can deep learning do better? [6]</a:t>
            </a:r>
          </a:p>
        </p:txBody>
      </p:sp>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Image" descr="Image"/>
          <p:cNvPicPr>
            <a:picLocks noChangeAspect="1"/>
          </p:cNvPicPr>
          <p:nvPr/>
        </p:nvPicPr>
        <p:blipFill>
          <a:blip r:embed="rId2">
            <a:extLst/>
          </a:blip>
          <a:stretch>
            <a:fillRect/>
          </a:stretch>
        </p:blipFill>
        <p:spPr>
          <a:xfrm>
            <a:off x="1139787" y="3831927"/>
            <a:ext cx="13970001" cy="8521701"/>
          </a:xfrm>
          <a:prstGeom prst="rect">
            <a:avLst/>
          </a:prstGeom>
          <a:ln w="12700">
            <a:miter lim="400000"/>
          </a:ln>
        </p:spPr>
      </p:pic>
      <p:sp>
        <p:nvSpPr>
          <p:cNvPr id="455" name="Better than simple neural network, but worse than MLR"/>
          <p:cNvSpPr txBox="1"/>
          <p:nvPr/>
        </p:nvSpPr>
        <p:spPr>
          <a:xfrm>
            <a:off x="12591755" y="6872952"/>
            <a:ext cx="10072093"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Better than simple neural network, but worse than MLR</a:t>
            </a:r>
          </a:p>
        </p:txBody>
      </p:sp>
      <p:sp>
        <p:nvSpPr>
          <p:cNvPr id="456" name="Huusk results are based on more data.…"/>
          <p:cNvSpPr txBox="1"/>
          <p:nvPr/>
        </p:nvSpPr>
        <p:spPr>
          <a:xfrm>
            <a:off x="13826334" y="7731498"/>
            <a:ext cx="7602935"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Huusk results are based on more data. </a:t>
            </a:r>
          </a:p>
          <a:p>
            <a:pPr/>
            <a:r>
              <a:t>Sub results use different solubility values.</a:t>
            </a:r>
          </a:p>
        </p:txBody>
      </p:sp>
      <p:sp>
        <p:nvSpPr>
          <p:cNvPr id="457" name="In summary, deep learning can do better if there is more data."/>
          <p:cNvSpPr txBox="1"/>
          <p:nvPr/>
        </p:nvSpPr>
        <p:spPr>
          <a:xfrm>
            <a:off x="12007952" y="9217800"/>
            <a:ext cx="1123970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In summary, deep learning can do better if there is more data.</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Opening the black box?"/>
          <p:cNvSpPr txBox="1"/>
          <p:nvPr>
            <p:ph type="title"/>
          </p:nvPr>
        </p:nvSpPr>
        <p:spPr>
          <a:prstGeom prst="rect">
            <a:avLst/>
          </a:prstGeom>
        </p:spPr>
        <p:txBody>
          <a:bodyPr/>
          <a:lstStyle/>
          <a:p>
            <a:pPr/>
            <a:r>
              <a:t>Opening the black box?</a:t>
            </a:r>
          </a:p>
        </p:txBody>
      </p:sp>
      <p:sp>
        <p:nvSpPr>
          <p:cNvPr id="4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1" name="Image" descr="Image"/>
          <p:cNvPicPr>
            <a:picLocks noChangeAspect="1"/>
          </p:cNvPicPr>
          <p:nvPr/>
        </p:nvPicPr>
        <p:blipFill>
          <a:blip r:embed="rId2">
            <a:extLst/>
          </a:blip>
          <a:stretch>
            <a:fillRect/>
          </a:stretch>
        </p:blipFill>
        <p:spPr>
          <a:xfrm>
            <a:off x="631079" y="3488944"/>
            <a:ext cx="11010485" cy="7624803"/>
          </a:xfrm>
          <a:prstGeom prst="rect">
            <a:avLst/>
          </a:prstGeom>
          <a:ln w="12700">
            <a:miter lim="400000"/>
          </a:ln>
        </p:spPr>
      </p:pic>
      <p:pic>
        <p:nvPicPr>
          <p:cNvPr id="462" name="Image" descr="Image"/>
          <p:cNvPicPr>
            <a:picLocks noChangeAspect="1"/>
          </p:cNvPicPr>
          <p:nvPr/>
        </p:nvPicPr>
        <p:blipFill>
          <a:blip r:embed="rId3">
            <a:extLst/>
          </a:blip>
          <a:stretch>
            <a:fillRect/>
          </a:stretch>
        </p:blipFill>
        <p:spPr>
          <a:xfrm>
            <a:off x="11614325" y="4234095"/>
            <a:ext cx="12480537" cy="6134501"/>
          </a:xfrm>
          <a:prstGeom prst="rect">
            <a:avLst/>
          </a:prstGeom>
          <a:ln w="12700">
            <a:miter lim="400000"/>
          </a:ln>
        </p:spPr>
      </p:pic>
      <p:sp>
        <p:nvSpPr>
          <p:cNvPr id="463" name="Recent deep learning method seems to perform well in solubility prediction and…"/>
          <p:cNvSpPr txBox="1"/>
          <p:nvPr/>
        </p:nvSpPr>
        <p:spPr>
          <a:xfrm>
            <a:off x="3932039" y="11427690"/>
            <a:ext cx="16502063"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Recent deep learning method seems to perform well in solubility prediction and </a:t>
            </a:r>
          </a:p>
          <a:p>
            <a:pPr/>
            <a:r>
              <a:t>also highlights moieties that contribute to (red) or detract from (blue) solubility. See Ref. [7].</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Free energy calculations of solubility"/>
          <p:cNvSpPr txBox="1"/>
          <p:nvPr>
            <p:ph type="title"/>
          </p:nvPr>
        </p:nvSpPr>
        <p:spPr>
          <a:prstGeom prst="rect">
            <a:avLst/>
          </a:prstGeom>
        </p:spPr>
        <p:txBody>
          <a:bodyPr/>
          <a:lstStyle/>
          <a:p>
            <a:pPr/>
            <a:r>
              <a:t>Free energy calculations of solubility</a:t>
            </a:r>
          </a:p>
        </p:txBody>
      </p:sp>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Chemical potential determines solubility"/>
          <p:cNvSpPr txBox="1"/>
          <p:nvPr>
            <p:ph type="title"/>
          </p:nvPr>
        </p:nvSpPr>
        <p:spPr>
          <a:prstGeom prst="rect">
            <a:avLst/>
          </a:prstGeom>
        </p:spPr>
        <p:txBody>
          <a:bodyPr/>
          <a:lstStyle>
            <a:lvl1pPr defTabSz="690086">
              <a:defRPr sz="9407"/>
            </a:lvl1pPr>
          </a:lstStyle>
          <a:p>
            <a:pPr/>
            <a:r>
              <a:t>Chemical potential determines solubility</a:t>
            </a:r>
          </a:p>
        </p:txBody>
      </p:sp>
      <p:sp>
        <p:nvSpPr>
          <p:cNvPr id="4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0" name="droppedImage.png" descr="droppedImage.png"/>
          <p:cNvPicPr>
            <a:picLocks noChangeAspect="1"/>
          </p:cNvPicPr>
          <p:nvPr/>
        </p:nvPicPr>
        <p:blipFill>
          <a:blip r:embed="rId2">
            <a:extLst/>
          </a:blip>
          <a:srcRect l="8971" t="6030" r="6393" b="2964"/>
          <a:stretch>
            <a:fillRect/>
          </a:stretch>
        </p:blipFill>
        <p:spPr>
          <a:xfrm>
            <a:off x="6286897" y="3330674"/>
            <a:ext cx="11810142" cy="9524200"/>
          </a:xfrm>
          <a:prstGeom prst="rect">
            <a:avLst/>
          </a:prstGeom>
          <a:ln w="12700">
            <a:miter lim="400000"/>
          </a:ln>
        </p:spPr>
      </p:pic>
      <p:grpSp>
        <p:nvGrpSpPr>
          <p:cNvPr id="473" name="Group"/>
          <p:cNvGrpSpPr/>
          <p:nvPr/>
        </p:nvGrpSpPr>
        <p:grpSpPr>
          <a:xfrm>
            <a:off x="18244308" y="3857613"/>
            <a:ext cx="5286376" cy="8126017"/>
            <a:chOff x="0" y="0"/>
            <a:chExt cx="5286375" cy="8126015"/>
          </a:xfrm>
        </p:grpSpPr>
        <p:pic>
          <p:nvPicPr>
            <p:cNvPr id="471" name="Papers.pdf" descr="Papers.pdf"/>
            <p:cNvPicPr>
              <a:picLocks noChangeAspect="1"/>
            </p:cNvPicPr>
            <p:nvPr/>
          </p:nvPicPr>
          <p:blipFill>
            <a:blip r:embed="rId3">
              <a:extLst/>
            </a:blip>
            <a:stretch>
              <a:fillRect/>
            </a:stretch>
          </p:blipFill>
          <p:spPr>
            <a:xfrm>
              <a:off x="107156" y="0"/>
              <a:ext cx="5054204" cy="4071938"/>
            </a:xfrm>
            <a:prstGeom prst="rect">
              <a:avLst/>
            </a:prstGeom>
            <a:ln w="12700" cap="flat">
              <a:noFill/>
              <a:miter lim="400000"/>
            </a:ln>
            <a:effectLst/>
          </p:spPr>
        </p:pic>
        <p:pic>
          <p:nvPicPr>
            <p:cNvPr id="472" name="Papers.pdf" descr="Papers.pdf"/>
            <p:cNvPicPr>
              <a:picLocks noChangeAspect="1"/>
            </p:cNvPicPr>
            <p:nvPr/>
          </p:nvPicPr>
          <p:blipFill>
            <a:blip r:embed="rId4">
              <a:extLst/>
            </a:blip>
            <a:stretch>
              <a:fillRect/>
            </a:stretch>
          </p:blipFill>
          <p:spPr>
            <a:xfrm>
              <a:off x="0" y="4536280"/>
              <a:ext cx="5286375" cy="3589736"/>
            </a:xfrm>
            <a:prstGeom prst="rect">
              <a:avLst/>
            </a:prstGeom>
            <a:ln w="12700" cap="flat">
              <a:noFill/>
              <a:miter lim="400000"/>
            </a:ln>
            <a:effectLst/>
          </p:spPr>
        </p:pic>
      </p:grpSp>
      <p:grpSp>
        <p:nvGrpSpPr>
          <p:cNvPr id="476" name="Group"/>
          <p:cNvGrpSpPr/>
          <p:nvPr/>
        </p:nvGrpSpPr>
        <p:grpSpPr>
          <a:xfrm>
            <a:off x="547949" y="5049931"/>
            <a:ext cx="5360857" cy="1905791"/>
            <a:chOff x="0" y="0"/>
            <a:chExt cx="5360856" cy="1905789"/>
          </a:xfrm>
        </p:grpSpPr>
        <p:sp>
          <p:nvSpPr>
            <p:cNvPr id="474" name="Line"/>
            <p:cNvSpPr/>
            <p:nvPr/>
          </p:nvSpPr>
          <p:spPr>
            <a:xfrm flipV="1">
              <a:off x="5360856" y="-1"/>
              <a:ext cx="1" cy="1905791"/>
            </a:xfrm>
            <a:prstGeom prst="line">
              <a:avLst/>
            </a:prstGeom>
            <a:noFill/>
            <a:ln w="762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defRPr>
                  <a:latin typeface="+mn-lt"/>
                  <a:ea typeface="+mn-ea"/>
                  <a:cs typeface="+mn-cs"/>
                  <a:sym typeface="Helvetica Light"/>
                </a:defRPr>
              </a:pPr>
            </a:p>
          </p:txBody>
        </p:sp>
        <p:sp>
          <p:nvSpPr>
            <p:cNvPr id="475" name="Polymorphs have…"/>
            <p:cNvSpPr txBox="1"/>
            <p:nvPr/>
          </p:nvSpPr>
          <p:spPr>
            <a:xfrm>
              <a:off x="-1" y="398857"/>
              <a:ext cx="4982767" cy="1108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Polymorphs have </a:t>
              </a:r>
            </a:p>
            <a:p>
              <a:pPr/>
              <a:r>
                <a:t>different chemical potential</a:t>
              </a:r>
            </a:p>
          </p:txBody>
        </p:sp>
      </p:grpSp>
      <p:sp>
        <p:nvSpPr>
          <p:cNvPr id="477" name="From Ref [8]"/>
          <p:cNvSpPr txBox="1"/>
          <p:nvPr/>
        </p:nvSpPr>
        <p:spPr>
          <a:xfrm>
            <a:off x="19680598" y="12424409"/>
            <a:ext cx="241379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From Ref [8]</a:t>
            </a:r>
          </a:p>
        </p:txBody>
      </p:sp>
      <p:sp>
        <p:nvSpPr>
          <p:cNvPr id="478" name="From Ref [1]"/>
          <p:cNvSpPr txBox="1"/>
          <p:nvPr/>
        </p:nvSpPr>
        <p:spPr>
          <a:xfrm>
            <a:off x="15239212" y="12953404"/>
            <a:ext cx="241379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From Ref [1]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A thermodynamic cycle for solubility"/>
          <p:cNvSpPr txBox="1"/>
          <p:nvPr>
            <p:ph type="title"/>
          </p:nvPr>
        </p:nvSpPr>
        <p:spPr>
          <a:prstGeom prst="rect">
            <a:avLst/>
          </a:prstGeom>
        </p:spPr>
        <p:txBody>
          <a:bodyPr/>
          <a:lstStyle>
            <a:lvl1pPr defTabSz="755808">
              <a:defRPr sz="10304"/>
            </a:lvl1pPr>
          </a:lstStyle>
          <a:p>
            <a:pPr/>
            <a:r>
              <a:t>A thermodynamic cycle for solubility</a:t>
            </a:r>
          </a:p>
        </p:txBody>
      </p:sp>
      <p:sp>
        <p:nvSpPr>
          <p:cNvPr id="4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2" name="Papers.pdf" descr="Papers.pdf"/>
          <p:cNvPicPr>
            <a:picLocks noChangeAspect="1"/>
          </p:cNvPicPr>
          <p:nvPr/>
        </p:nvPicPr>
        <p:blipFill>
          <a:blip r:embed="rId2">
            <a:extLst/>
          </a:blip>
          <a:stretch>
            <a:fillRect/>
          </a:stretch>
        </p:blipFill>
        <p:spPr>
          <a:xfrm>
            <a:off x="4502232" y="2911078"/>
            <a:ext cx="15361676" cy="8513417"/>
          </a:xfrm>
          <a:prstGeom prst="rect">
            <a:avLst/>
          </a:prstGeom>
          <a:ln w="12700">
            <a:miter lim="400000"/>
          </a:ln>
        </p:spPr>
      </p:pic>
      <p:sp>
        <p:nvSpPr>
          <p:cNvPr id="483" name="From Ref [8]. Note that solubility ≠ solvation or hydration.…"/>
          <p:cNvSpPr txBox="1"/>
          <p:nvPr/>
        </p:nvSpPr>
        <p:spPr>
          <a:xfrm>
            <a:off x="4360366" y="11663486"/>
            <a:ext cx="1566326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From Ref [8]. Note that solubility ≠ solvation or hydration. </a:t>
            </a:r>
          </a:p>
          <a:p>
            <a:pPr/>
            <a:r>
              <a:t>Hydration + sublimation free energies calculated with alchemical free energy methods.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sults on an initial series appear promising without any tuning"/>
          <p:cNvSpPr txBox="1"/>
          <p:nvPr>
            <p:ph type="title"/>
          </p:nvPr>
        </p:nvSpPr>
        <p:spPr>
          <a:prstGeom prst="rect">
            <a:avLst/>
          </a:prstGeom>
        </p:spPr>
        <p:txBody>
          <a:bodyPr/>
          <a:lstStyle>
            <a:lvl1pPr defTabSz="575071">
              <a:defRPr sz="7840"/>
            </a:lvl1pPr>
          </a:lstStyle>
          <a:p>
            <a:pPr/>
            <a:r>
              <a:t>Results on an initial series appear promising without any tuning</a:t>
            </a:r>
          </a:p>
        </p:txBody>
      </p:sp>
      <p:sp>
        <p:nvSpPr>
          <p:cNvPr id="4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7" name="Papers.pdf" descr="Papers.pdf"/>
          <p:cNvPicPr>
            <a:picLocks noChangeAspect="1"/>
          </p:cNvPicPr>
          <p:nvPr/>
        </p:nvPicPr>
        <p:blipFill>
          <a:blip r:embed="rId2">
            <a:extLst/>
          </a:blip>
          <a:stretch>
            <a:fillRect/>
          </a:stretch>
        </p:blipFill>
        <p:spPr>
          <a:xfrm>
            <a:off x="7233001" y="3448763"/>
            <a:ext cx="9917999" cy="9288029"/>
          </a:xfrm>
          <a:prstGeom prst="rect">
            <a:avLst/>
          </a:prstGeom>
          <a:ln w="12700">
            <a:miter lim="400000"/>
          </a:ln>
        </p:spPr>
      </p:pic>
      <p:sp>
        <p:nvSpPr>
          <p:cNvPr id="488" name="From Ref [8]"/>
          <p:cNvSpPr txBox="1"/>
          <p:nvPr/>
        </p:nvSpPr>
        <p:spPr>
          <a:xfrm>
            <a:off x="14551142" y="12625336"/>
            <a:ext cx="241379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From Ref [8]</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F3"/>
        </a:solidFill>
      </p:bgPr>
    </p:bg>
    <p:spTree>
      <p:nvGrpSpPr>
        <p:cNvPr id="1" name=""/>
        <p:cNvGrpSpPr/>
        <p:nvPr/>
      </p:nvGrpSpPr>
      <p:grpSpPr>
        <a:xfrm>
          <a:off x="0" y="0"/>
          <a:ext cx="0" cy="0"/>
          <a:chOff x="0" y="0"/>
          <a:chExt cx="0" cy="0"/>
        </a:xfrm>
      </p:grpSpPr>
      <p:sp>
        <p:nvSpPr>
          <p:cNvPr id="210" name="Google Shape;86;p18"/>
          <p:cNvSpPr txBox="1"/>
          <p:nvPr/>
        </p:nvSpPr>
        <p:spPr>
          <a:xfrm>
            <a:off x="1562100" y="3724375"/>
            <a:ext cx="10257602" cy="62326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434343"/>
                </a:solidFill>
                <a:latin typeface="Helvetica Neue"/>
                <a:ea typeface="Helvetica Neue"/>
                <a:cs typeface="Helvetica Neue"/>
                <a:sym typeface="Helvetica Neue"/>
              </a:defRPr>
            </a:lvl1pPr>
          </a:lstStyle>
          <a:p>
            <a:pPr/>
            <a:r>
              <a:t>Innovation Day Judging Tracks</a:t>
            </a:r>
          </a:p>
        </p:txBody>
      </p:sp>
      <p:sp>
        <p:nvSpPr>
          <p:cNvPr id="211" name="Google Shape;87;p18"/>
          <p:cNvSpPr txBox="1"/>
          <p:nvPr/>
        </p:nvSpPr>
        <p:spPr>
          <a:xfrm>
            <a:off x="13411200" y="2624962"/>
            <a:ext cx="10470628" cy="6295853"/>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1028700" indent="-914400" algn="l" defTabSz="2438400">
              <a:lnSpc>
                <a:spcPct val="200000"/>
              </a:lnSpc>
              <a:spcBef>
                <a:spcPts val="1000"/>
              </a:spcBef>
              <a:buClr>
                <a:srgbClr val="595959"/>
              </a:buClr>
              <a:buSzPts val="4800"/>
              <a:buFont typeface="Arial"/>
              <a:buChar char="●"/>
              <a:defRPr sz="4800">
                <a:solidFill>
                  <a:srgbClr val="595959"/>
                </a:solidFill>
                <a:latin typeface="Arial"/>
                <a:ea typeface="Arial"/>
                <a:cs typeface="Arial"/>
                <a:sym typeface="Arial"/>
              </a:defRPr>
            </a:pPr>
            <a:r>
              <a:t>Sustainable Cities</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Community and Social Innovation</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Sports and Technology</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Competitions</a:t>
            </a:r>
          </a:p>
          <a:p>
            <a:pPr marL="1028700" indent="-914400" algn="l" defTabSz="2438400">
              <a:lnSpc>
                <a:spcPct val="200000"/>
              </a:lnSpc>
              <a:buClr>
                <a:srgbClr val="595959"/>
              </a:buClr>
              <a:buSzPts val="4800"/>
              <a:buFont typeface="Arial"/>
              <a:buChar char="●"/>
              <a:defRPr sz="4800">
                <a:solidFill>
                  <a:srgbClr val="595959"/>
                </a:solidFill>
                <a:latin typeface="Arial"/>
                <a:ea typeface="Arial"/>
                <a:cs typeface="Arial"/>
                <a:sym typeface="Arial"/>
              </a:defRPr>
            </a:pPr>
            <a:r>
              <a:t>Research</a:t>
            </a:r>
          </a:p>
        </p:txBody>
      </p:sp>
      <p:pic>
        <p:nvPicPr>
          <p:cNvPr id="212" name="Google Shape;88;p18" descr="Google Shape;88;p18"/>
          <p:cNvPicPr>
            <a:picLocks noChangeAspect="1"/>
          </p:cNvPicPr>
          <p:nvPr/>
        </p:nvPicPr>
        <p:blipFill>
          <a:blip r:embed="rId2">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References"/>
          <p:cNvSpPr txBox="1"/>
          <p:nvPr>
            <p:ph type="title"/>
          </p:nvPr>
        </p:nvSpPr>
        <p:spPr>
          <a:prstGeom prst="rect">
            <a:avLst/>
          </a:prstGeom>
        </p:spPr>
        <p:txBody>
          <a:bodyPr/>
          <a:lstStyle/>
          <a:p>
            <a:pPr/>
            <a:r>
              <a:t>References</a:t>
            </a:r>
          </a:p>
        </p:txBody>
      </p:sp>
      <p:sp>
        <p:nvSpPr>
          <p:cNvPr id="491" name="[1] Many parts of today’s lecture were adapted from a lecture by David Mobley (https://github.com/MobleyLab/drug-computing/tree/master/uci-pharmsci/lectures/free_energy_basics) under the CC BY 4.0 license. The lecture is part of the Drug Discovery Comput"/>
          <p:cNvSpPr txBox="1"/>
          <p:nvPr>
            <p:ph type="body" idx="1"/>
          </p:nvPr>
        </p:nvSpPr>
        <p:spPr>
          <a:prstGeom prst="rect">
            <a:avLst/>
          </a:prstGeom>
        </p:spPr>
        <p:txBody>
          <a:bodyPr/>
          <a:lstStyle/>
          <a:p>
            <a:pPr marL="561798" indent="-561798" defTabSz="747593">
              <a:defRPr sz="4550"/>
            </a:pPr>
            <a:r>
              <a:t>[1] Many parts of today’s lecture were adapted from a lecture by David Mobley (</a:t>
            </a:r>
            <a:r>
              <a:rPr u="sng">
                <a:hlinkClick r:id="rId2" invalidUrl="" action="" tgtFrame="" tooltip="" history="1" highlightClick="0" endSnd="0"/>
              </a:rPr>
              <a:t>https://github.com/MobleyLab/drug-computing/tree/master/uci-pharmsci/lectures/free_energy_basics</a:t>
            </a:r>
            <a:r>
              <a:t>) under the </a:t>
            </a:r>
            <a:r>
              <a:rPr u="sng">
                <a:hlinkClick r:id="rId3" invalidUrl="" action="" tgtFrame="" tooltip="" history="1" highlightClick="0" endSnd="0"/>
              </a:rPr>
              <a:t>CC BY 4.0 license</a:t>
            </a:r>
            <a:r>
              <a:t>. The lecture is part of the Drug Discovery Computing Techniques course (PharmSci 175/275) at UC Irvine.</a:t>
            </a:r>
          </a:p>
          <a:p>
            <a:pPr marL="561798" indent="-561798" defTabSz="747593">
              <a:defRPr sz="4550"/>
            </a:pPr>
            <a:r>
              <a:t>[2] Llinàs, A.; Glen, R. C.; Goodman, J. M. Solubility Challenge: Can You Predict Solubilities of 32 Molecules Using a Database of 100 Reliable Measurements? J. Chem. Inf. Model. 2008, 48 (7), 1289–1303. </a:t>
            </a:r>
            <a:r>
              <a:rPr u="sng">
                <a:hlinkClick r:id="rId4" invalidUrl="" action="" tgtFrame="" tooltip="" history="1" highlightClick="0" endSnd="0"/>
              </a:rPr>
              <a:t>https://doi.org/10.1021/ci800058v</a:t>
            </a:r>
            <a:r>
              <a:t>.</a:t>
            </a:r>
          </a:p>
          <a:p>
            <a:pPr marL="561798" indent="-561798" defTabSz="747593">
              <a:defRPr sz="4550"/>
            </a:pPr>
            <a:r>
              <a:t>[3] Hopfinger, A. J.; Esposito, E. X.; Llinàs, A.; Glen, R. C.; Goodman, J. M. Findings of the Challenge To Predict Aqueous Solubility. J. Chem. Inf. Model. 2009, 49 (1), 1–5. </a:t>
            </a:r>
            <a:r>
              <a:rPr u="sng">
                <a:hlinkClick r:id="rId5" invalidUrl="" action="" tgtFrame="" tooltip="" history="1" highlightClick="0" endSnd="0"/>
              </a:rPr>
              <a:t>https://doi.org/10.1021/ci800436c</a:t>
            </a:r>
            <a:r>
              <a:t>.</a:t>
            </a:r>
          </a:p>
          <a:p>
            <a:pPr marL="561798" indent="-561798" defTabSz="747593">
              <a:defRPr sz="4550"/>
            </a:pPr>
            <a:r>
              <a:t>[4] Prashad, M.; Sutton, P.; Wu, R.; Hu, B.; Vivelo, J.; Carosi, J.; Kapa, P.; Liang, J. Process Research and Development of a MTP Inhibitor: Another Case of Disappearing Polymorphs upon Scale-Up. Org. Process Res. Dev. 2010, 14 (4), 878–882. </a:t>
            </a:r>
            <a:r>
              <a:rPr u="sng">
                <a:hlinkClick r:id="rId6" invalidUrl="" action="" tgtFrame="" tooltip="" history="1" highlightClick="0" endSnd="0"/>
              </a:rPr>
              <a:t>https://doi.org/10.1021/op100115u</a:t>
            </a:r>
            <a:r>
              <a:t>.</a:t>
            </a:r>
          </a:p>
        </p:txBody>
      </p:sp>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References"/>
          <p:cNvSpPr txBox="1"/>
          <p:nvPr>
            <p:ph type="title"/>
          </p:nvPr>
        </p:nvSpPr>
        <p:spPr>
          <a:prstGeom prst="rect">
            <a:avLst/>
          </a:prstGeom>
        </p:spPr>
        <p:txBody>
          <a:bodyPr/>
          <a:lstStyle/>
          <a:p>
            <a:pPr/>
            <a:r>
              <a:t>References</a:t>
            </a:r>
          </a:p>
        </p:txBody>
      </p:sp>
      <p:sp>
        <p:nvSpPr>
          <p:cNvPr id="495" name="[5] Hewitt, M.; Cronin, M. T. D.; Enoch, S. J.; Madden, J. C.; Roberts, D. W.; Dearden, J. C. In Silico Prediction of Aqueous Solubility: The Solubility Challenge. J. Chem. Inf. Model. 2009, 49 (11), 2572–2587. https://doi.org/10.1021/ci900286s.…"/>
          <p:cNvSpPr txBox="1"/>
          <p:nvPr>
            <p:ph type="body" idx="1"/>
          </p:nvPr>
        </p:nvSpPr>
        <p:spPr>
          <a:prstGeom prst="rect">
            <a:avLst/>
          </a:prstGeom>
        </p:spPr>
        <p:txBody>
          <a:bodyPr/>
          <a:lstStyle/>
          <a:p>
            <a:pPr marL="561798" indent="-561798" defTabSz="747593">
              <a:defRPr sz="4550"/>
            </a:pPr>
            <a:r>
              <a:t>[5] Hewitt, M.; Cronin, M. T. D.; Enoch, S. J.; Madden, J. C.; Roberts, D. W.; Dearden, J. C. In Silico Prediction of Aqueous Solubility: The Solubility Challenge. J. Chem. Inf. Model. 2009, 49 (11), 2572–2587. https://doi.org/10.1021/ci900286s.</a:t>
            </a:r>
          </a:p>
          <a:p>
            <a:pPr marL="561798" indent="-561798" defTabSz="747593">
              <a:defRPr sz="4550"/>
            </a:pPr>
            <a:r>
              <a:t>[6] Lusci, A.; Pollastri, G.; Baldi, P. Deep Architectures and Deep Learning in Chemoinformatics: The Prediction of Aqueous Solubility for Drug-Like Molecules. J. Chem. Inf. Model. 2013, 53 (7), 1563–1575. </a:t>
            </a:r>
            <a:r>
              <a:rPr u="sng">
                <a:hlinkClick r:id="rId2" invalidUrl="" action="" tgtFrame="" tooltip="" history="1" highlightClick="0" endSnd="0"/>
              </a:rPr>
              <a:t>https://doi.org/10.1021/ci400187y</a:t>
            </a:r>
            <a:r>
              <a:t>.</a:t>
            </a:r>
          </a:p>
          <a:p>
            <a:pPr marL="561798" indent="-561798" defTabSz="747593">
              <a:defRPr sz="4550"/>
            </a:pPr>
            <a:r>
              <a:t>[7] Tang, B.; Kramer, S. T.; Fang, M.; Qiu, Y.; Wu, Z.; Xu, D. A Self-Attention Based Message Passing Neural Network for Predicting Molecular Lipophilicity and Aqueous Solubility. J Cheminform 2020, 12 (1), 15. </a:t>
            </a:r>
            <a:r>
              <a:rPr u="sng">
                <a:hlinkClick r:id="rId3" invalidUrl="" action="" tgtFrame="" tooltip="" history="1" highlightClick="0" endSnd="0"/>
              </a:rPr>
              <a:t>https://doi.org/10.1186/s13321-020-0414-z</a:t>
            </a:r>
            <a:r>
              <a:t>. Figures adapted under the </a:t>
            </a:r>
            <a:r>
              <a:rPr u="sng">
                <a:hlinkClick r:id="rId4" invalidUrl="" action="" tgtFrame="" tooltip="" history="1" highlightClick="0" endSnd="0"/>
              </a:rPr>
              <a:t>CC BY 4.0</a:t>
            </a:r>
            <a:r>
              <a:t> license.</a:t>
            </a:r>
          </a:p>
          <a:p>
            <a:pPr marL="561798" indent="-561798" defTabSz="747593">
              <a:defRPr sz="4550"/>
            </a:pPr>
            <a:r>
              <a:t>[8] Schnieders, M. J.; Baltrusaitis, J.; Shi, Y.; Chattree, G.; Zheng, L.; Yang, W.; Ren, P. The Structure, Thermodynamics, and Solubility of Organic Crystals from Simulation with a Polarizable Force Field. J. Chem. Theory Comput. 2012, 8 (5), 1721–1736. https://doi.org/10.1021/ct300035u.</a:t>
            </a:r>
          </a:p>
        </p:txBody>
      </p:sp>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D85C6"/>
        </a:solidFill>
      </p:bgPr>
    </p:bg>
    <p:spTree>
      <p:nvGrpSpPr>
        <p:cNvPr id="1" name=""/>
        <p:cNvGrpSpPr/>
        <p:nvPr/>
      </p:nvGrpSpPr>
      <p:grpSpPr>
        <a:xfrm>
          <a:off x="0" y="0"/>
          <a:ext cx="0" cy="0"/>
          <a:chOff x="0" y="0"/>
          <a:chExt cx="0" cy="0"/>
        </a:xfrm>
      </p:grpSpPr>
      <p:sp>
        <p:nvSpPr>
          <p:cNvPr id="214" name="Google Shape;93;p19"/>
          <p:cNvSpPr txBox="1"/>
          <p:nvPr/>
        </p:nvSpPr>
        <p:spPr>
          <a:xfrm>
            <a:off x="1562122" y="4750799"/>
            <a:ext cx="6916001" cy="41752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FFFFFF"/>
                </a:solidFill>
                <a:latin typeface="Helvetica Neue"/>
                <a:ea typeface="Helvetica Neue"/>
                <a:cs typeface="Helvetica Neue"/>
                <a:sym typeface="Helvetica Neue"/>
              </a:defRPr>
            </a:lvl1pPr>
          </a:lstStyle>
          <a:p>
            <a:pPr/>
            <a:r>
              <a:t>Judging Rubric</a:t>
            </a:r>
          </a:p>
        </p:txBody>
      </p:sp>
      <p:graphicFrame>
        <p:nvGraphicFramePr>
          <p:cNvPr id="215" name="Google Shape;94;p19"/>
          <p:cNvGraphicFramePr/>
          <p:nvPr/>
        </p:nvGraphicFramePr>
        <p:xfrm>
          <a:off x="9756541" y="938325"/>
          <a:ext cx="13934202" cy="1015506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277074"/>
                <a:gridCol w="9647602"/>
              </a:tblGrid>
              <a:tr h="2419129">
                <a:tc>
                  <a:txBody>
                    <a:bodyPr/>
                    <a:lstStyle/>
                    <a:p>
                      <a:pPr algn="l" defTabSz="2438400">
                        <a:lnSpc>
                          <a:spcPct val="115000"/>
                        </a:lnSpc>
                        <a:defRPr sz="1800"/>
                      </a:pPr>
                      <a:r>
                        <a:rPr b="1" sz="2800">
                          <a:solidFill>
                            <a:srgbClr val="FFFFFF"/>
                          </a:solidFill>
                          <a:latin typeface="Arial"/>
                          <a:ea typeface="Arial"/>
                          <a:cs typeface="Arial"/>
                          <a:sym typeface="Arial"/>
                        </a:rPr>
                        <a:t>COMMITMENT TO POSITIVE COMMUNITY CHANGE</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identify and analyze a contemporary issue and problem? Did the team address and compare different perspectives, both within and across cultures?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2374038">
                <a:tc>
                  <a:txBody>
                    <a:bodyPr/>
                    <a:lstStyle/>
                    <a:p>
                      <a:pPr algn="l" defTabSz="2438400">
                        <a:lnSpc>
                          <a:spcPct val="115000"/>
                        </a:lnSpc>
                        <a:defRPr sz="1800"/>
                      </a:pPr>
                      <a:r>
                        <a:rPr b="1" sz="2800">
                          <a:solidFill>
                            <a:srgbClr val="FFFFFF"/>
                          </a:solidFill>
                          <a:latin typeface="Arial"/>
                          <a:ea typeface="Arial"/>
                          <a:cs typeface="Arial"/>
                          <a:sym typeface="Arial"/>
                        </a:rPr>
                        <a:t>CRITICAL AND INNOVATIVE THINKING</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appropriately employ multiple quantitative and qualitative methods of analysis and evaluation? Did the team employ the best available technology to
achieve the solution(s)?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2297709">
                <a:tc>
                  <a:txBody>
                    <a:bodyPr/>
                    <a:lstStyle/>
                    <a:p>
                      <a:pPr algn="l" defTabSz="2438400">
                        <a:lnSpc>
                          <a:spcPct val="115000"/>
                        </a:lnSpc>
                        <a:defRPr sz="1800"/>
                      </a:pPr>
                      <a:r>
                        <a:rPr b="1" sz="2800">
                          <a:solidFill>
                            <a:srgbClr val="FFFFFF"/>
                          </a:solidFill>
                          <a:latin typeface="Arial"/>
                          <a:ea typeface="Arial"/>
                          <a:cs typeface="Arial"/>
                          <a:sym typeface="Arial"/>
                        </a:rPr>
                        <a:t>PROFESSIONAL AND ETHICAL COLLABORATIONS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members successfully work with others within disciplines and cultures? Did the team identify and discuss ethical issues?</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r h="3054665">
                <a:tc>
                  <a:txBody>
                    <a:bodyPr/>
                    <a:lstStyle/>
                    <a:p>
                      <a:pPr algn="l" defTabSz="2438400">
                        <a:lnSpc>
                          <a:spcPct val="115000"/>
                        </a:lnSpc>
                        <a:defRPr sz="1800"/>
                      </a:pPr>
                      <a:r>
                        <a:rPr b="1" sz="2800">
                          <a:solidFill>
                            <a:srgbClr val="FFFFFF"/>
                          </a:solidFill>
                          <a:latin typeface="Arial"/>
                          <a:ea typeface="Arial"/>
                          <a:cs typeface="Arial"/>
                          <a:sym typeface="Arial"/>
                        </a:rPr>
                        <a:t>EFFECTIVE COMMUNICATION</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c>
                  <a:txBody>
                    <a:bodyPr/>
                    <a:lstStyle/>
                    <a:p>
                      <a:pPr algn="l" defTabSz="2438400">
                        <a:defRPr sz="1800"/>
                      </a:pPr>
                      <a:r>
                        <a:rPr sz="2800">
                          <a:solidFill>
                            <a:srgbClr val="FFFFFF"/>
                          </a:solidFill>
                          <a:latin typeface="Arial"/>
                          <a:ea typeface="Arial"/>
                          <a:cs typeface="Arial"/>
                          <a:sym typeface="Arial"/>
                        </a:rPr>
                        <a:t>Did the team speak and write appropriately within and across disciplines and cultures? Did the students present their project in clear, concise, and logical form both verbally and through visual/graphic supporting material? Did the team clearly establish an objective and cohesively support it?</a:t>
                      </a:r>
                    </a:p>
                  </a:txBody>
                  <a:tcPr marL="34275" marR="34275" marT="34275" marB="34275" anchor="ctr" anchorCtr="0" horzOverflow="overflow">
                    <a:lnL w="25400">
                      <a:solidFill>
                        <a:srgbClr val="E6E6E6"/>
                      </a:solidFill>
                    </a:lnL>
                    <a:lnR w="25400">
                      <a:solidFill>
                        <a:srgbClr val="E6E6E6"/>
                      </a:solidFill>
                    </a:lnR>
                    <a:lnT w="25400">
                      <a:solidFill>
                        <a:srgbClr val="E6E6E6"/>
                      </a:solidFill>
                    </a:lnT>
                    <a:lnB w="25400">
                      <a:solidFill>
                        <a:srgbClr val="E6E6E6"/>
                      </a:solidFill>
                    </a:lnB>
                    <a:noFill/>
                  </a:tcPr>
                </a:tc>
              </a:tr>
            </a:tbl>
          </a:graphicData>
        </a:graphic>
      </p:graphicFrame>
      <p:pic>
        <p:nvPicPr>
          <p:cNvPr id="216" name="Google Shape;95;p19" descr="Google Shape;95;p19"/>
          <p:cNvPicPr>
            <a:picLocks noChangeAspect="1"/>
          </p:cNvPicPr>
          <p:nvPr/>
        </p:nvPicPr>
        <p:blipFill>
          <a:blip r:embed="rId2">
            <a:extLst/>
          </a:blip>
          <a:stretch>
            <a:fillRect/>
          </a:stretch>
        </p:blipFill>
        <p:spPr>
          <a:xfrm>
            <a:off x="17409467" y="12554466"/>
            <a:ext cx="5386372" cy="858068"/>
          </a:xfrm>
          <a:prstGeom prst="rect">
            <a:avLst/>
          </a:prstGeom>
          <a:ln w="12700">
            <a:miter lim="400000"/>
          </a:ln>
        </p:spPr>
      </p:pic>
      <p:sp>
        <p:nvSpPr>
          <p:cNvPr id="217" name="Google Shape;96;p19"/>
          <p:cNvSpPr txBox="1"/>
          <p:nvPr/>
        </p:nvSpPr>
        <p:spPr>
          <a:xfrm>
            <a:off x="13471864" y="11294349"/>
            <a:ext cx="8357524" cy="762177"/>
          </a:xfrm>
          <a:prstGeom prst="rect">
            <a:avLst/>
          </a:prstGeom>
          <a:ln w="12700">
            <a:miter lim="400000"/>
          </a:ln>
          <a:extLst>
            <a:ext uri="{C572A759-6A51-4108-AA02-DFA0A04FC94B}">
              <ma14:wrappingTextBoxFlag xmlns:ma14="http://schemas.microsoft.com/office/mac/drawingml/2011/main" val="1"/>
            </a:ext>
          </a:extLst>
        </p:spPr>
        <p:txBody>
          <a:bodyPr lIns="121866" tIns="121866" rIns="121866" bIns="121866">
            <a:spAutoFit/>
          </a:bodyPr>
          <a:lstStyle>
            <a:lvl1pPr algn="l" defTabSz="2438400">
              <a:defRPr sz="3600" u="sng">
                <a:solidFill>
                  <a:srgbClr val="0097A7"/>
                </a:solidFill>
                <a:uFill>
                  <a:solidFill>
                    <a:srgbClr val="0097A7"/>
                  </a:solidFill>
                </a:uFill>
                <a:latin typeface="Arial"/>
                <a:ea typeface="Arial"/>
                <a:cs typeface="Arial"/>
                <a:sym typeface="Arial"/>
                <a:hlinkClick r:id="rId3" invalidUrl="" action="" tgtFrame="" tooltip="" history="1" highlightClick="0" endSnd="0"/>
              </a:defRPr>
            </a:lvl1pPr>
          </a:lstStyle>
          <a:p>
            <a:pPr>
              <a:defRPr>
                <a:solidFill>
                  <a:srgbClr val="D8D8D8"/>
                </a:solidFill>
                <a:uFillTx/>
              </a:defRPr>
            </a:pPr>
            <a:r>
              <a:rPr>
                <a:solidFill>
                  <a:srgbClr val="0097A7"/>
                </a:solidFill>
                <a:uFill>
                  <a:solidFill>
                    <a:srgbClr val="0097A7"/>
                  </a:solidFill>
                </a:uFill>
                <a:hlinkClick r:id="rId3" invalidUrl="" action="" tgtFrame="" tooltip="" history="1" highlightClick="0" endSnd="0"/>
              </a:rPr>
              <a:t>Click here for the evaluation form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0E0E3"/>
        </a:solidFill>
      </p:bgPr>
    </p:bg>
    <p:spTree>
      <p:nvGrpSpPr>
        <p:cNvPr id="1" name=""/>
        <p:cNvGrpSpPr/>
        <p:nvPr/>
      </p:nvGrpSpPr>
      <p:grpSpPr>
        <a:xfrm>
          <a:off x="0" y="0"/>
          <a:ext cx="0" cy="0"/>
          <a:chOff x="0" y="0"/>
          <a:chExt cx="0" cy="0"/>
        </a:xfrm>
      </p:grpSpPr>
      <p:sp>
        <p:nvSpPr>
          <p:cNvPr id="219" name="Google Shape;101;p20"/>
          <p:cNvSpPr/>
          <p:nvPr/>
        </p:nvSpPr>
        <p:spPr>
          <a:xfrm>
            <a:off x="1458244" y="12285133"/>
            <a:ext cx="21467202" cy="1"/>
          </a:xfrm>
          <a:prstGeom prst="line">
            <a:avLst/>
          </a:prstGeom>
          <a:ln w="25400">
            <a:solidFill>
              <a:srgbClr val="000000"/>
            </a:solidFill>
            <a:miter lim="400000"/>
          </a:ln>
        </p:spPr>
        <p:txBody>
          <a:bodyPr lIns="0" tIns="0" rIns="0" bIns="0"/>
          <a:lstStyle/>
          <a:p>
            <a:pPr algn="l" defTabSz="2438400">
              <a:defRPr sz="3600">
                <a:latin typeface="Arial"/>
                <a:ea typeface="Arial"/>
                <a:cs typeface="Arial"/>
                <a:sym typeface="Arial"/>
              </a:defRPr>
            </a:pPr>
          </a:p>
        </p:txBody>
      </p:sp>
      <p:pic>
        <p:nvPicPr>
          <p:cNvPr id="220" name="Google Shape;102;p20" descr="Google Shape;102;p20"/>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21" name="Google Shape;103;p20"/>
          <p:cNvSpPr txBox="1"/>
          <p:nvPr/>
        </p:nvSpPr>
        <p:spPr>
          <a:xfrm>
            <a:off x="1019228" y="4339975"/>
            <a:ext cx="11172802" cy="5028526"/>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6000">
                <a:solidFill>
                  <a:srgbClr val="F162F1"/>
                </a:solidFill>
                <a:latin typeface="Helvetica Neue"/>
                <a:ea typeface="Helvetica Neue"/>
                <a:cs typeface="Helvetica Neue"/>
                <a:sym typeface="Helvetica Neue"/>
              </a:defRPr>
            </a:lvl1pPr>
          </a:lstStyle>
          <a:p>
            <a:pPr/>
            <a:r>
              <a:t>Exhibition Space</a:t>
            </a:r>
          </a:p>
        </p:txBody>
      </p:sp>
      <p:sp>
        <p:nvSpPr>
          <p:cNvPr id="222" name="Google Shape;104;p20"/>
          <p:cNvSpPr txBox="1"/>
          <p:nvPr/>
        </p:nvSpPr>
        <p:spPr>
          <a:xfrm>
            <a:off x="12470932" y="2843277"/>
            <a:ext cx="11172802" cy="7406817"/>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algn="l" defTabSz="2438400">
              <a:defRPr sz="4200">
                <a:solidFill>
                  <a:srgbClr val="F162F1"/>
                </a:solidFill>
                <a:latin typeface="Arial"/>
                <a:ea typeface="Arial"/>
                <a:cs typeface="Arial"/>
                <a:sym typeface="Arial"/>
              </a:defRPr>
            </a:pPr>
            <a:r>
              <a:t>Each team will have approximately 2’ x 3’ of table space with access to power. </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Your team needs to be able to stand out. </a:t>
            </a:r>
            <a:r>
              <a:rPr b="1"/>
              <a:t>Build prototypes!!!</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Bring your own displays (computer monitors or televisions) for more visuals.</a:t>
            </a:r>
          </a:p>
          <a:p>
            <a:pPr algn="l" defTabSz="2438400">
              <a:defRPr sz="3600">
                <a:latin typeface="Arial"/>
                <a:ea typeface="Arial"/>
                <a:cs typeface="Arial"/>
                <a:sym typeface="Arial"/>
              </a:defRPr>
            </a:pPr>
            <a:endParaRPr sz="4200">
              <a:solidFill>
                <a:srgbClr val="F162F1"/>
              </a:solidFill>
            </a:endParaRPr>
          </a:p>
          <a:p>
            <a:pPr indent="25400" algn="l" defTabSz="2438400">
              <a:defRPr sz="4200">
                <a:solidFill>
                  <a:srgbClr val="F162F1"/>
                </a:solidFill>
                <a:latin typeface="Arial"/>
                <a:ea typeface="Arial"/>
                <a:cs typeface="Arial"/>
                <a:sym typeface="Arial"/>
              </a:defRPr>
            </a:pPr>
            <a:r>
              <a:t>Please have your students fill out </a:t>
            </a:r>
            <a:r>
              <a:rPr u="sng">
                <a:solidFill>
                  <a:srgbClr val="0097A7"/>
                </a:solidFill>
                <a:uFill>
                  <a:solidFill>
                    <a:srgbClr val="0097A7"/>
                  </a:solidFill>
                </a:uFill>
                <a:hlinkClick r:id="rId3" invalidUrl="" action="" tgtFrame="" tooltip="" history="1" highlightClick="0" endSnd="0"/>
              </a:rPr>
              <a:t>this form </a:t>
            </a:r>
            <a:r>
              <a:t>for special requests regarding equipment/space needs.</a:t>
            </a:r>
          </a:p>
        </p:txBody>
      </p:sp>
      <p:pic>
        <p:nvPicPr>
          <p:cNvPr id="223" name="Google Shape;105;p20" descr="Google Shape;105;p20"/>
          <p:cNvPicPr>
            <a:picLocks noChangeAspect="1"/>
          </p:cNvPicPr>
          <p:nvPr/>
        </p:nvPicPr>
        <p:blipFill>
          <a:blip r:embed="rId4">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D966"/>
        </a:solidFill>
      </p:bgPr>
    </p:bg>
    <p:spTree>
      <p:nvGrpSpPr>
        <p:cNvPr id="1" name=""/>
        <p:cNvGrpSpPr/>
        <p:nvPr/>
      </p:nvGrpSpPr>
      <p:grpSpPr>
        <a:xfrm>
          <a:off x="0" y="0"/>
          <a:ext cx="0" cy="0"/>
          <a:chOff x="0" y="0"/>
          <a:chExt cx="0" cy="0"/>
        </a:xfrm>
      </p:grpSpPr>
      <p:pic>
        <p:nvPicPr>
          <p:cNvPr id="225" name="Google Shape;110;p21" descr="Google Shape;110;p21"/>
          <p:cNvPicPr>
            <a:picLocks noChangeAspect="1"/>
          </p:cNvPicPr>
          <p:nvPr/>
        </p:nvPicPr>
        <p:blipFill>
          <a:blip r:embed="rId2">
            <a:alphaModFix amt="80000"/>
            <a:extLst/>
          </a:blip>
          <a:stretch>
            <a:fillRect/>
          </a:stretch>
        </p:blipFill>
        <p:spPr>
          <a:xfrm>
            <a:off x="1508703" y="12136832"/>
            <a:ext cx="2271052" cy="1162014"/>
          </a:xfrm>
          <a:prstGeom prst="rect">
            <a:avLst/>
          </a:prstGeom>
          <a:ln w="12700">
            <a:miter lim="400000"/>
          </a:ln>
        </p:spPr>
      </p:pic>
      <p:sp>
        <p:nvSpPr>
          <p:cNvPr id="226" name="Google Shape;111;p21"/>
          <p:cNvSpPr txBox="1"/>
          <p:nvPr/>
        </p:nvSpPr>
        <p:spPr>
          <a:xfrm>
            <a:off x="1019228" y="2698375"/>
            <a:ext cx="11172802" cy="8290041"/>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lvl1pPr algn="l" defTabSz="2438400">
              <a:defRPr b="1" sz="13200">
                <a:solidFill>
                  <a:srgbClr val="666666"/>
                </a:solidFill>
                <a:latin typeface="Helvetica Neue"/>
                <a:ea typeface="Helvetica Neue"/>
                <a:cs typeface="Helvetica Neue"/>
                <a:sym typeface="Helvetica Neue"/>
              </a:defRPr>
            </a:lvl1pPr>
          </a:lstStyle>
          <a:p>
            <a:pPr/>
            <a:r>
              <a:t>Poster Guidelines &amp; Best Practices</a:t>
            </a:r>
          </a:p>
        </p:txBody>
      </p:sp>
      <p:sp>
        <p:nvSpPr>
          <p:cNvPr id="227" name="Google Shape;112;p21"/>
          <p:cNvSpPr txBox="1"/>
          <p:nvPr/>
        </p:nvSpPr>
        <p:spPr>
          <a:xfrm>
            <a:off x="12568258" y="1436015"/>
            <a:ext cx="11172801" cy="9371085"/>
          </a:xfrm>
          <a:prstGeom prst="rect">
            <a:avLst/>
          </a:prstGeom>
          <a:ln w="12700">
            <a:miter lim="400000"/>
          </a:ln>
          <a:extLst>
            <a:ext uri="{C572A759-6A51-4108-AA02-DFA0A04FC94B}">
              <ma14:wrappingTextBoxFlag xmlns:ma14="http://schemas.microsoft.com/office/mac/drawingml/2011/main" val="1"/>
            </a:ext>
          </a:extLst>
        </p:spPr>
        <p:txBody>
          <a:bodyPr lIns="54533" tIns="54533" rIns="54533" bIns="54533">
            <a:spAutoFit/>
          </a:bodyPr>
          <a:lstStyle/>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Design all graphics for 24” x 36” layout. Do </a:t>
            </a:r>
            <a:r>
              <a:rPr b="1"/>
              <a:t>NOT</a:t>
            </a:r>
            <a:r>
              <a:t> scale up from a smaller page size</a:t>
            </a:r>
          </a:p>
          <a:p>
            <a:pPr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Use no less than 24pt font</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Print a black and white full size version to mockup, then adjust image sizes and fonts as needed</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Check all spelling BEFORE you print </a:t>
            </a:r>
          </a:p>
          <a:p>
            <a:pPr indent="190500" algn="l" defTabSz="2438400">
              <a:spcBef>
                <a:spcPts val="1300"/>
              </a:spcBef>
              <a:defRPr sz="3600">
                <a:latin typeface="Arial"/>
                <a:ea typeface="Arial"/>
                <a:cs typeface="Arial"/>
                <a:sym typeface="Arial"/>
              </a:defRPr>
            </a:pPr>
            <a:endParaRPr sz="4200">
              <a:solidFill>
                <a:srgbClr val="666666"/>
              </a:solidFill>
            </a:endParaRPr>
          </a:p>
          <a:p>
            <a:pPr marL="500062" indent="-500062" algn="l" defTabSz="2438400">
              <a:spcBef>
                <a:spcPts val="1300"/>
              </a:spcBef>
              <a:buClr>
                <a:srgbClr val="666666"/>
              </a:buClr>
              <a:buSzPts val="4200"/>
              <a:buFont typeface="Arial"/>
              <a:buChar char="●"/>
              <a:defRPr sz="4200">
                <a:solidFill>
                  <a:srgbClr val="666666"/>
                </a:solidFill>
                <a:latin typeface="Arial"/>
                <a:ea typeface="Arial"/>
                <a:cs typeface="Arial"/>
                <a:sym typeface="Arial"/>
              </a:defRPr>
            </a:pPr>
            <a:r>
              <a:t>Send files to the Post Office Mail Center at MTCC</a:t>
            </a:r>
          </a:p>
        </p:txBody>
      </p:sp>
      <p:pic>
        <p:nvPicPr>
          <p:cNvPr id="228" name="Google Shape;113;p21" descr="Google Shape;113;p21"/>
          <p:cNvPicPr>
            <a:picLocks noChangeAspect="1"/>
          </p:cNvPicPr>
          <p:nvPr/>
        </p:nvPicPr>
        <p:blipFill>
          <a:blip r:embed="rId3">
            <a:extLst/>
          </a:blip>
          <a:stretch>
            <a:fillRect/>
          </a:stretch>
        </p:blipFill>
        <p:spPr>
          <a:xfrm>
            <a:off x="17505600" y="12554466"/>
            <a:ext cx="5390865" cy="85806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